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40" r:id="rId2"/>
    <p:sldId id="441" r:id="rId3"/>
    <p:sldId id="442" r:id="rId4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79142710168" initials="7" lastIdx="1" clrIdx="0">
    <p:extLst>
      <p:ext uri="{19B8F6BF-5375-455C-9EA6-DF929625EA0E}">
        <p15:presenceInfo xmlns:p15="http://schemas.microsoft.com/office/powerpoint/2012/main" userId="5ef730f265b06e9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1" d="100"/>
          <a:sy n="111" d="100"/>
        </p:scale>
        <p:origin x="1152" y="18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290976655710661"/>
          <c:y val="0.11169085510584814"/>
          <c:w val="0.82804024496937878"/>
          <c:h val="0.7339013308694668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Лист3!$A$2</c:f>
              <c:strCache>
                <c:ptCount val="1"/>
                <c:pt idx="0">
                  <c:v>нач</c:v>
                </c:pt>
              </c:strCache>
            </c:strRef>
          </c:tx>
          <c:xVal>
            <c:numRef>
              <c:f>Лист3!$B$1:$J$1</c:f>
              <c:numCache>
                <c:formatCode>General</c:formatCode>
                <c:ptCount val="9"/>
                <c:pt idx="0">
                  <c:v>0</c:v>
                </c:pt>
                <c:pt idx="1">
                  <c:v>0.875</c:v>
                </c:pt>
                <c:pt idx="2">
                  <c:v>1.75</c:v>
                </c:pt>
                <c:pt idx="3">
                  <c:v>2.625</c:v>
                </c:pt>
                <c:pt idx="4">
                  <c:v>3.5</c:v>
                </c:pt>
                <c:pt idx="5">
                  <c:v>4.375</c:v>
                </c:pt>
                <c:pt idx="6">
                  <c:v>5.25</c:v>
                </c:pt>
                <c:pt idx="7">
                  <c:v>6.125</c:v>
                </c:pt>
                <c:pt idx="8">
                  <c:v>7</c:v>
                </c:pt>
              </c:numCache>
            </c:numRef>
          </c:xVal>
          <c:yVal>
            <c:numRef>
              <c:f>Лист3!$B$2:$J$2</c:f>
              <c:numCache>
                <c:formatCode>General</c:formatCode>
                <c:ptCount val="9"/>
                <c:pt idx="0">
                  <c:v>0</c:v>
                </c:pt>
                <c:pt idx="1">
                  <c:v>0.02</c:v>
                </c:pt>
                <c:pt idx="2">
                  <c:v>0.02</c:v>
                </c:pt>
                <c:pt idx="3">
                  <c:v>0.03</c:v>
                </c:pt>
                <c:pt idx="4">
                  <c:v>0.03</c:v>
                </c:pt>
                <c:pt idx="5">
                  <c:v>0.02</c:v>
                </c:pt>
                <c:pt idx="6">
                  <c:v>0.02</c:v>
                </c:pt>
                <c:pt idx="7">
                  <c:v>0.01</c:v>
                </c:pt>
                <c:pt idx="8">
                  <c:v>0.01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C3F-4479-89A1-647FE2194183}"/>
            </c:ext>
          </c:extLst>
        </c:ser>
        <c:ser>
          <c:idx val="1"/>
          <c:order val="1"/>
          <c:tx>
            <c:strRef>
              <c:f>Лист3!$A$3</c:f>
              <c:strCache>
                <c:ptCount val="1"/>
                <c:pt idx="0">
                  <c:v>5 лет</c:v>
                </c:pt>
              </c:strCache>
            </c:strRef>
          </c:tx>
          <c:xVal>
            <c:numRef>
              <c:f>Лист3!$B$1:$J$1</c:f>
              <c:numCache>
                <c:formatCode>General</c:formatCode>
                <c:ptCount val="9"/>
                <c:pt idx="0">
                  <c:v>0</c:v>
                </c:pt>
                <c:pt idx="1">
                  <c:v>0.875</c:v>
                </c:pt>
                <c:pt idx="2">
                  <c:v>1.75</c:v>
                </c:pt>
                <c:pt idx="3">
                  <c:v>2.625</c:v>
                </c:pt>
                <c:pt idx="4">
                  <c:v>3.5</c:v>
                </c:pt>
                <c:pt idx="5">
                  <c:v>4.375</c:v>
                </c:pt>
                <c:pt idx="6">
                  <c:v>5.25</c:v>
                </c:pt>
                <c:pt idx="7">
                  <c:v>6.125</c:v>
                </c:pt>
                <c:pt idx="8">
                  <c:v>7</c:v>
                </c:pt>
              </c:numCache>
            </c:numRef>
          </c:xVal>
          <c:yVal>
            <c:numRef>
              <c:f>Лист3!$B$3:$J$3</c:f>
              <c:numCache>
                <c:formatCode>General</c:formatCode>
                <c:ptCount val="9"/>
                <c:pt idx="0">
                  <c:v>-0.28999999999999998</c:v>
                </c:pt>
                <c:pt idx="1">
                  <c:v>-0.27</c:v>
                </c:pt>
                <c:pt idx="2">
                  <c:v>-0.25</c:v>
                </c:pt>
                <c:pt idx="3">
                  <c:v>-0.25</c:v>
                </c:pt>
                <c:pt idx="4">
                  <c:v>-0.25</c:v>
                </c:pt>
                <c:pt idx="5">
                  <c:v>-0.25</c:v>
                </c:pt>
                <c:pt idx="6">
                  <c:v>-0.26</c:v>
                </c:pt>
                <c:pt idx="7">
                  <c:v>-0.28999999999999998</c:v>
                </c:pt>
                <c:pt idx="8">
                  <c:v>-0.26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C3F-4479-89A1-647FE2194183}"/>
            </c:ext>
          </c:extLst>
        </c:ser>
        <c:ser>
          <c:idx val="2"/>
          <c:order val="2"/>
          <c:tx>
            <c:strRef>
              <c:f>Лист3!$A$4</c:f>
              <c:strCache>
                <c:ptCount val="1"/>
                <c:pt idx="0">
                  <c:v>10 лет</c:v>
                </c:pt>
              </c:strCache>
            </c:strRef>
          </c:tx>
          <c:xVal>
            <c:numRef>
              <c:f>Лист3!$B$1:$J$1</c:f>
              <c:numCache>
                <c:formatCode>General</c:formatCode>
                <c:ptCount val="9"/>
                <c:pt idx="0">
                  <c:v>0</c:v>
                </c:pt>
                <c:pt idx="1">
                  <c:v>0.875</c:v>
                </c:pt>
                <c:pt idx="2">
                  <c:v>1.75</c:v>
                </c:pt>
                <c:pt idx="3">
                  <c:v>2.625</c:v>
                </c:pt>
                <c:pt idx="4">
                  <c:v>3.5</c:v>
                </c:pt>
                <c:pt idx="5">
                  <c:v>4.375</c:v>
                </c:pt>
                <c:pt idx="6">
                  <c:v>5.25</c:v>
                </c:pt>
                <c:pt idx="7">
                  <c:v>6.125</c:v>
                </c:pt>
                <c:pt idx="8">
                  <c:v>7</c:v>
                </c:pt>
              </c:numCache>
            </c:numRef>
          </c:xVal>
          <c:yVal>
            <c:numRef>
              <c:f>Лист3!$B$4:$J$4</c:f>
              <c:numCache>
                <c:formatCode>General</c:formatCode>
                <c:ptCount val="9"/>
                <c:pt idx="0">
                  <c:v>-0.34</c:v>
                </c:pt>
                <c:pt idx="1">
                  <c:v>-0.32</c:v>
                </c:pt>
                <c:pt idx="2">
                  <c:v>-0.3</c:v>
                </c:pt>
                <c:pt idx="3">
                  <c:v>-0.3</c:v>
                </c:pt>
                <c:pt idx="4">
                  <c:v>-0.3</c:v>
                </c:pt>
                <c:pt idx="5">
                  <c:v>-0.31</c:v>
                </c:pt>
                <c:pt idx="6">
                  <c:v>-0.32</c:v>
                </c:pt>
                <c:pt idx="7">
                  <c:v>-0.35</c:v>
                </c:pt>
                <c:pt idx="8">
                  <c:v>-0.38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C3F-4479-89A1-647FE2194183}"/>
            </c:ext>
          </c:extLst>
        </c:ser>
        <c:ser>
          <c:idx val="3"/>
          <c:order val="3"/>
          <c:tx>
            <c:strRef>
              <c:f>Лист3!$A$5</c:f>
              <c:strCache>
                <c:ptCount val="1"/>
                <c:pt idx="0">
                  <c:v>30 лет</c:v>
                </c:pt>
              </c:strCache>
            </c:strRef>
          </c:tx>
          <c:xVal>
            <c:numRef>
              <c:f>Лист3!$B$1:$J$1</c:f>
              <c:numCache>
                <c:formatCode>General</c:formatCode>
                <c:ptCount val="9"/>
                <c:pt idx="0">
                  <c:v>0</c:v>
                </c:pt>
                <c:pt idx="1">
                  <c:v>0.875</c:v>
                </c:pt>
                <c:pt idx="2">
                  <c:v>1.75</c:v>
                </c:pt>
                <c:pt idx="3">
                  <c:v>2.625</c:v>
                </c:pt>
                <c:pt idx="4">
                  <c:v>3.5</c:v>
                </c:pt>
                <c:pt idx="5">
                  <c:v>4.375</c:v>
                </c:pt>
                <c:pt idx="6">
                  <c:v>5.25</c:v>
                </c:pt>
                <c:pt idx="7">
                  <c:v>6.125</c:v>
                </c:pt>
                <c:pt idx="8">
                  <c:v>7</c:v>
                </c:pt>
              </c:numCache>
            </c:numRef>
          </c:xVal>
          <c:yVal>
            <c:numRef>
              <c:f>Лист3!$B$5:$J$5</c:f>
              <c:numCache>
                <c:formatCode>General</c:formatCode>
                <c:ptCount val="9"/>
                <c:pt idx="0">
                  <c:v>-0.03</c:v>
                </c:pt>
                <c:pt idx="1">
                  <c:v>-0.01</c:v>
                </c:pt>
                <c:pt idx="2">
                  <c:v>0</c:v>
                </c:pt>
                <c:pt idx="3">
                  <c:v>0.01</c:v>
                </c:pt>
                <c:pt idx="4">
                  <c:v>0.01</c:v>
                </c:pt>
                <c:pt idx="5">
                  <c:v>0</c:v>
                </c:pt>
                <c:pt idx="6">
                  <c:v>-0.01</c:v>
                </c:pt>
                <c:pt idx="7">
                  <c:v>-0.03</c:v>
                </c:pt>
                <c:pt idx="8">
                  <c:v>-0.06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3C3F-4479-89A1-647FE2194183}"/>
            </c:ext>
          </c:extLst>
        </c:ser>
        <c:ser>
          <c:idx val="4"/>
          <c:order val="4"/>
          <c:tx>
            <c:strRef>
              <c:f>Лист3!$A$6</c:f>
              <c:strCache>
                <c:ptCount val="1"/>
                <c:pt idx="0">
                  <c:v>50 лет</c:v>
                </c:pt>
              </c:strCache>
            </c:strRef>
          </c:tx>
          <c:xVal>
            <c:numRef>
              <c:f>Лист3!$B$1:$J$1</c:f>
              <c:numCache>
                <c:formatCode>General</c:formatCode>
                <c:ptCount val="9"/>
                <c:pt idx="0">
                  <c:v>0</c:v>
                </c:pt>
                <c:pt idx="1">
                  <c:v>0.875</c:v>
                </c:pt>
                <c:pt idx="2">
                  <c:v>1.75</c:v>
                </c:pt>
                <c:pt idx="3">
                  <c:v>2.625</c:v>
                </c:pt>
                <c:pt idx="4">
                  <c:v>3.5</c:v>
                </c:pt>
                <c:pt idx="5">
                  <c:v>4.375</c:v>
                </c:pt>
                <c:pt idx="6">
                  <c:v>5.25</c:v>
                </c:pt>
                <c:pt idx="7">
                  <c:v>6.125</c:v>
                </c:pt>
                <c:pt idx="8">
                  <c:v>7</c:v>
                </c:pt>
              </c:numCache>
            </c:numRef>
          </c:xVal>
          <c:yVal>
            <c:numRef>
              <c:f>Лист3!$B$6:$J$6</c:f>
              <c:numCache>
                <c:formatCode>General</c:formatCode>
                <c:ptCount val="9"/>
                <c:pt idx="0">
                  <c:v>0.09</c:v>
                </c:pt>
                <c:pt idx="1">
                  <c:v>0.11</c:v>
                </c:pt>
                <c:pt idx="2">
                  <c:v>0.12</c:v>
                </c:pt>
                <c:pt idx="3">
                  <c:v>0.12</c:v>
                </c:pt>
                <c:pt idx="4">
                  <c:v>0.13</c:v>
                </c:pt>
                <c:pt idx="5">
                  <c:v>0.12</c:v>
                </c:pt>
                <c:pt idx="6">
                  <c:v>0.11</c:v>
                </c:pt>
                <c:pt idx="7">
                  <c:v>0.09</c:v>
                </c:pt>
                <c:pt idx="8">
                  <c:v>7.0000000000000007E-2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3C3F-4479-89A1-647FE21941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5980544"/>
        <c:axId val="415982720"/>
      </c:scatterChart>
      <c:valAx>
        <c:axId val="415980544"/>
        <c:scaling>
          <c:orientation val="minMax"/>
          <c:max val="7"/>
          <c:min val="1"/>
        </c:scaling>
        <c:delete val="0"/>
        <c:axPos val="b"/>
        <c:majorGridlines/>
        <c:numFmt formatCode="General" sourceLinked="1"/>
        <c:majorTickMark val="out"/>
        <c:minorTickMark val="none"/>
        <c:tickLblPos val="low"/>
        <c:crossAx val="415982720"/>
        <c:crosses val="autoZero"/>
        <c:crossBetween val="midCat"/>
      </c:valAx>
      <c:valAx>
        <c:axId val="4159827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200" b="0" i="0" baseline="0">
                    <a:effectLst/>
                    <a:latin typeface="Times New Roman" pitchFamily="18" charset="0"/>
                    <a:cs typeface="Times New Roman" pitchFamily="18" charset="0"/>
                  </a:rPr>
                  <a:t>Пучение, см</a:t>
                </a:r>
                <a:endParaRPr lang="ru-RU" sz="1200"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7.6735250424001663E-3"/>
              <c:y val="0.2662005903322152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4159805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6455438794362356"/>
          <c:y val="0.38168603785483435"/>
          <c:w val="0.73721829801547256"/>
          <c:h val="0.2003150271615287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oi.org/10.31044/1684-579X-2024-0-6-31-4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44266" y="1615071"/>
            <a:ext cx="3839397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Авторы: П.П. Шарин, д.т.н. </a:t>
            </a:r>
          </a:p>
          <a:p>
            <a:pPr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                 М.П. Лебедев, д.т.н., чл.-корр. РАН</a:t>
            </a:r>
          </a:p>
          <a:p>
            <a:pPr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                 С.П. Яковлева, д.т.н.	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2420" y="5655691"/>
            <a:ext cx="11442818" cy="91563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0">
              <a:buNone/>
            </a:pP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       Основная </a:t>
            </a:r>
            <a:r>
              <a:rPr lang="ru-RU" sz="1050" b="1" i="0" dirty="0" err="1">
                <a:solidFill>
                  <a:srgbClr val="163470"/>
                </a:solidFill>
                <a:latin typeface="Calibri"/>
              </a:rPr>
              <a:t>п</a:t>
            </a: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убликация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</a:p>
          <a:p>
            <a:r>
              <a:rPr lang="ru-RU" sz="1050" dirty="0"/>
              <a:t> </a:t>
            </a:r>
            <a:r>
              <a:rPr lang="ru-RU" sz="1100" dirty="0"/>
              <a:t>Сивцева А.В., Шарин П.П., Протопопов Ф.Ф., Корякина В.В., Акимова М.П., Яковлева С.П., Иванов И.Е. Влияние термической обработки на качественный и количественный состав функциональных групп на поверхности </a:t>
            </a:r>
            <a:r>
              <a:rPr lang="ru-RU" sz="1100" dirty="0" err="1"/>
              <a:t>наноалмазов</a:t>
            </a:r>
            <a:r>
              <a:rPr lang="ru-RU" sz="1100" dirty="0"/>
              <a:t> // Материаловедение. 2024. № 6. С. 31-40.  </a:t>
            </a:r>
            <a:r>
              <a:rPr lang="ru-RU" sz="1100" u="sng" dirty="0" err="1"/>
              <a:t>DOI</a:t>
            </a:r>
            <a:r>
              <a:rPr lang="ru-RU" sz="1100" u="sng" dirty="0"/>
              <a:t>: </a:t>
            </a:r>
            <a:r>
              <a:rPr lang="ru-RU" sz="1100" u="sng" dirty="0">
                <a:hlinkClick r:id="rId2"/>
              </a:rPr>
              <a:t>10.31044/</a:t>
            </a:r>
            <a:r>
              <a:rPr lang="ru-RU" sz="1100" u="sng" dirty="0" err="1">
                <a:hlinkClick r:id="rId2"/>
              </a:rPr>
              <a:t>1684-579X-2024-0-6-31-40</a:t>
            </a:r>
            <a:r>
              <a:rPr lang="ru-RU" sz="1100" u="sng"/>
              <a:t>.</a:t>
            </a:r>
            <a:r>
              <a:rPr lang="ru-RU" sz="1100"/>
              <a:t>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A5DD8D1E-CA1B-4F79-AEFB-B3899100FD38}"/>
              </a:ext>
            </a:extLst>
          </p:cNvPr>
          <p:cNvSpPr txBox="1">
            <a:spLocks/>
          </p:cNvSpPr>
          <p:nvPr/>
        </p:nvSpPr>
        <p:spPr>
          <a:xfrm>
            <a:off x="1890541" y="981938"/>
            <a:ext cx="10074031" cy="7848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        Атомное строение и химическое состояние природного и синтетического </a:t>
            </a:r>
            <a:b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</a:b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        </a:t>
            </a:r>
            <a:r>
              <a:rPr lang="ru-RU" sz="1800" b="1" dirty="0" err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наноалмаза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 до и после термической модификации</a:t>
            </a:r>
            <a:b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</a:br>
            <a:endParaRPr lang="ru-RU" sz="14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82022295-74F4-4F64-B0B5-6D9F03867807}"/>
              </a:ext>
            </a:extLst>
          </p:cNvPr>
          <p:cNvSpPr txBox="1">
            <a:spLocks/>
          </p:cNvSpPr>
          <p:nvPr/>
        </p:nvSpPr>
        <p:spPr bwMode="auto">
          <a:xfrm>
            <a:off x="1803308" y="127411"/>
            <a:ext cx="10270067" cy="866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физико-технических проблем Севера им. В.П. Ларионова СО РАН</a:t>
            </a:r>
          </a:p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ФГБУН ФИЦ «Якутский научный центр СО РАН» </a:t>
            </a:r>
          </a:p>
        </p:txBody>
      </p:sp>
      <p:pic>
        <p:nvPicPr>
          <p:cNvPr id="16" name="Picture 11">
            <a:extLst>
              <a:ext uri="{FF2B5EF4-FFF2-40B4-BE49-F238E27FC236}">
                <a16:creationId xmlns:a16="http://schemas.microsoft.com/office/drawing/2014/main" id="{ED2F686F-64B5-4605-8898-38666EDB3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7010" y="1681088"/>
            <a:ext cx="4368800" cy="4174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83E1292-778C-4C3D-B38F-FAA97C792361}"/>
              </a:ext>
            </a:extLst>
          </p:cNvPr>
          <p:cNvSpPr txBox="1"/>
          <p:nvPr/>
        </p:nvSpPr>
        <p:spPr>
          <a:xfrm>
            <a:off x="5409028" y="2365313"/>
            <a:ext cx="6345109" cy="3170323"/>
          </a:xfrm>
          <a:prstGeom prst="rect">
            <a:avLst/>
          </a:prstGeom>
          <a:noFill/>
          <a:ln>
            <a:noFill/>
          </a:ln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600" dirty="0">
              <a:solidFill>
                <a:srgbClr val="163470"/>
              </a:solidFill>
              <a:latin typeface="Calibri"/>
            </a:endParaRP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600" dirty="0">
              <a:solidFill>
                <a:srgbClr val="163470"/>
              </a:solidFill>
              <a:latin typeface="Calibri"/>
            </a:endParaRP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600" dirty="0">
              <a:solidFill>
                <a:srgbClr val="163470"/>
              </a:solidFill>
              <a:latin typeface="Calibri"/>
            </a:endParaRP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Для решения актуальных задач управления химией поверхности порошков наноалмаза, современными высокоразрешающими методами исследованы структура и связанные формы углерода наноалмаза, полученного измельчением природного алмаза и детонационным синтезом с последующей модифицирующей термообработкой. В первичных частицах порошков, помимо </a:t>
            </a:r>
            <a:r>
              <a:rPr lang="en-US" sz="1600" b="1" dirty="0">
                <a:solidFill>
                  <a:srgbClr val="002060"/>
                </a:solidFill>
              </a:rPr>
              <a:t>sp</a:t>
            </a:r>
            <a:r>
              <a:rPr lang="ru-RU" sz="1600" b="1" baseline="30000" dirty="0">
                <a:solidFill>
                  <a:srgbClr val="002060"/>
                </a:solidFill>
              </a:rPr>
              <a:t>3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-углерода алмазного ядра, в составе оболочки выявлен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неалмазный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en-US" sz="1600" b="1" dirty="0">
                <a:solidFill>
                  <a:srgbClr val="002060"/>
                </a:solidFill>
              </a:rPr>
              <a:t>sp</a:t>
            </a:r>
            <a:r>
              <a:rPr lang="ru-RU" sz="1600" b="1" baseline="30000" dirty="0">
                <a:solidFill>
                  <a:srgbClr val="002060"/>
                </a:solidFill>
              </a:rPr>
              <a:t>2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-углерод и алмазный </a:t>
            </a:r>
            <a:r>
              <a:rPr lang="en-US" sz="1600" b="1" dirty="0">
                <a:solidFill>
                  <a:srgbClr val="002060"/>
                </a:solidFill>
              </a:rPr>
              <a:t>sp</a:t>
            </a:r>
            <a:r>
              <a:rPr lang="ru-RU" sz="1600" b="1" baseline="30000" dirty="0">
                <a:solidFill>
                  <a:srgbClr val="002060"/>
                </a:solidFill>
              </a:rPr>
              <a:t>3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-углерод с искаженной тетрагональной конфигурацией. В отличие от синтетического, в природном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наноалмазе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после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термомодификации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из оболочки практически удаляется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неалмазный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углерод и снижается присутствие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алмазоподобного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углерода. Метод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термомодификации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перспективен для очистки и функционализации поверхности наноалмаза.</a:t>
            </a: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 </a:t>
            </a: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600" dirty="0">
              <a:solidFill>
                <a:srgbClr val="163470"/>
              </a:solidFill>
              <a:latin typeface="Calibri"/>
            </a:endParaRPr>
          </a:p>
          <a:p>
            <a:pPr mar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859ECBA-B554-4BE6-AEF1-259CF255B5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10" y="127411"/>
            <a:ext cx="795260" cy="80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>
            <a:extLst>
              <a:ext uri="{FF2B5EF4-FFF2-40B4-BE49-F238E27FC236}">
                <a16:creationId xmlns:a16="http://schemas.microsoft.com/office/drawing/2014/main" id="{2FFE8EE7-67B1-43C6-BC0F-CEDD2E421019}"/>
              </a:ext>
            </a:extLst>
          </p:cNvPr>
          <p:cNvSpPr txBox="1">
            <a:spLocks/>
          </p:cNvSpPr>
          <p:nvPr/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BE6F39FA-1456-4AEA-A082-130B38B49F0B}" type="slidenum">
              <a:rPr lang="ru-RU" sz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algn="r">
                <a:defRPr/>
              </a:pPr>
              <a:t>2</a:t>
            </a:fld>
            <a:endParaRPr lang="ru-RU" sz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2AAF683-B760-41AD-966D-E4CE20C0EDEA}"/>
              </a:ext>
            </a:extLst>
          </p:cNvPr>
          <p:cNvSpPr/>
          <p:nvPr/>
        </p:nvSpPr>
        <p:spPr>
          <a:xfrm>
            <a:off x="7950800" y="1241343"/>
            <a:ext cx="3687878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r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:</a:t>
            </a:r>
            <a:r>
              <a:rPr lang="en-US" sz="1400" b="1" i="1" dirty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д.ф.-м.н. П.П. Пермяков, Г.Г. Попов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4ABF8D-E84F-4654-85B3-1CD781A5FBCE}"/>
              </a:ext>
            </a:extLst>
          </p:cNvPr>
          <p:cNvSpPr txBox="1"/>
          <p:nvPr/>
        </p:nvSpPr>
        <p:spPr>
          <a:xfrm>
            <a:off x="426719" y="5636495"/>
            <a:ext cx="1144281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0036EF-A75C-4097-B8DA-60FEF492F97C}"/>
              </a:ext>
            </a:extLst>
          </p:cNvPr>
          <p:cNvSpPr txBox="1"/>
          <p:nvPr/>
        </p:nvSpPr>
        <p:spPr>
          <a:xfrm>
            <a:off x="6052052" y="1625489"/>
            <a:ext cx="5729589" cy="4179893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Результаты расчета приводятся в 2-х </a:t>
            </a:r>
            <a:r>
              <a:rPr lang="ru-RU" sz="1600" dirty="0">
                <a:solidFill>
                  <a:srgbClr val="002060"/>
                </a:solidFill>
                <a:latin typeface="Calibri"/>
              </a:rPr>
              <a:t>сценариях</a:t>
            </a:r>
            <a:r>
              <a:rPr lang="ru-RU" sz="1800" kern="1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kern="1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глобальному климатическому изменению </a:t>
            </a:r>
            <a:r>
              <a:rPr lang="en-US" sz="1600" kern="1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CMIPS</a:t>
            </a:r>
            <a:r>
              <a:rPr lang="en-US" sz="1600" dirty="0">
                <a:solidFill>
                  <a:srgbClr val="163470"/>
                </a:solidFill>
                <a:latin typeface="Calibri"/>
              </a:rPr>
              <a:t>: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в первом без изменения среднегодовой температуры воздуха и</a:t>
            </a:r>
            <a:r>
              <a:rPr lang="en-US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равной минус 10 С и втором – при потеплении климата на 4 С.  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первом сценарии наблюдается процесс пучения полотна, это связано со стабилизацией температурного режима и много-годичной миграцией влаги к фронту промерзания. При потеплении климата усиливается процесс протаивания грунта, увеличивается подвижность незамерзшей воды, которая сопровождается пучением и просадкой полотна железной дороги.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Для автомобильных и железных дорог изменение деформации связано с пучинными поднятиями и осадками земляного полотна на сильнольдистых грунтах основания при их циклическом промерзании-оттаивании.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C871031-4592-417A-8F31-8437682988C2}"/>
              </a:ext>
            </a:extLst>
          </p:cNvPr>
          <p:cNvSpPr txBox="1">
            <a:spLocks/>
          </p:cNvSpPr>
          <p:nvPr/>
        </p:nvSpPr>
        <p:spPr>
          <a:xfrm>
            <a:off x="3033148" y="841454"/>
            <a:ext cx="7071563" cy="3416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Пучение и осадки полотна дороги на сильнольдистых грунтах</a:t>
            </a:r>
            <a:endParaRPr lang="ru-RU" sz="18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256A666-CE3D-4D02-A2E7-C899343C7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FAA08F-5BC3-4439-9188-E67DA92A7309}"/>
              </a:ext>
            </a:extLst>
          </p:cNvPr>
          <p:cNvSpPr txBox="1"/>
          <p:nvPr/>
        </p:nvSpPr>
        <p:spPr>
          <a:xfrm>
            <a:off x="1085891" y="5359685"/>
            <a:ext cx="4529667" cy="445697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Рисунок – Динамика пучения поверхности насыпи по времени:</a:t>
            </a:r>
            <a:br>
              <a:rPr lang="ru-RU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первый год; через 5, 10, 30 и 50 лет.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92C1165-77A2-472C-B2A4-731F6B2C2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322" y="1366655"/>
            <a:ext cx="5594806" cy="2010417"/>
          </a:xfrm>
          <a:prstGeom prst="rect">
            <a:avLst/>
          </a:prstGeom>
        </p:spPr>
      </p:pic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C0F824F4-C2B4-4604-8CB0-06A3D3622B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3758404"/>
              </p:ext>
            </p:extLst>
          </p:nvPr>
        </p:nvGraphicFramePr>
        <p:xfrm>
          <a:off x="602651" y="3221653"/>
          <a:ext cx="5449401" cy="226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0A51FAC-5E67-4350-BBA1-9B06215482E3}"/>
              </a:ext>
            </a:extLst>
          </p:cNvPr>
          <p:cNvSpPr txBox="1"/>
          <p:nvPr/>
        </p:nvSpPr>
        <p:spPr>
          <a:xfrm>
            <a:off x="1421732" y="5789283"/>
            <a:ext cx="10403857" cy="739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lvl="0" indent="-228600">
              <a:lnSpc>
                <a:spcPct val="107000"/>
              </a:lnSpc>
              <a:buAutoNum type="arabicPeriod"/>
            </a:pPr>
            <a:r>
              <a:rPr lang="ru-RU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Пермяков П.П., Попов Г.Г., Жирков А.Ф., Варламов С.П., Винокурова Т.А., Кириллин А.Р. Применение мониторинговых геокриологических и метеорологических данных в прогнозе при эксплуатации инженерных сооружений в условиях </a:t>
            </a:r>
            <a:r>
              <a:rPr lang="ru-RU" sz="1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СубАрктики</a:t>
            </a:r>
            <a:r>
              <a:rPr lang="ru-RU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.- Арктика – территория стратегических научных исследований [Электронный ресурс]. - сборник. Трудов II Арктического конгресса. Якутск, 20-22 сентября 2024 г. - Якутск: Издательский дом СВФУ, 2024. 317-324 с.1 электрон. опт. Диск. ISBN 978-5-7513-3765-0 </a:t>
            </a:r>
          </a:p>
          <a:p>
            <a:pPr marL="230400" lvl="0" indent="-216000">
              <a:lnSpc>
                <a:spcPct val="107000"/>
              </a:lnSpc>
              <a:buAutoNum type="arabicPeriod"/>
            </a:pPr>
            <a:r>
              <a:rPr lang="ru-RU" sz="1000" dirty="0">
                <a:latin typeface="Times New Roman" panose="02020603050405020304" pitchFamily="18" charset="0"/>
              </a:rPr>
              <a:t>Пермяков П.П. Математическое моделирование негативных мерзлотных процессов. – Новосибирск: СО РАН, 2023. – 163 с.  </a:t>
            </a:r>
            <a:r>
              <a:rPr lang="en-US" sz="1000">
                <a:latin typeface="Times New Roman" panose="02020603050405020304" pitchFamily="18" charset="0"/>
              </a:rPr>
              <a:t>ISBN </a:t>
            </a:r>
            <a:r>
              <a:rPr lang="ru-RU" sz="1000">
                <a:latin typeface="Times New Roman" panose="02020603050405020304" pitchFamily="18" charset="0"/>
              </a:rPr>
              <a:t>978-5-6048598-7-2</a:t>
            </a:r>
            <a:endParaRPr lang="ru-RU" sz="1000" dirty="0">
              <a:latin typeface="Times New Roman" panose="02020603050405020304" pitchFamily="18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6A2DD29-D7F9-4A5C-AAFE-7B7615A14F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740" y="114175"/>
            <a:ext cx="764302" cy="773797"/>
          </a:xfrm>
          <a:prstGeom prst="rect">
            <a:avLst/>
          </a:prstGeom>
        </p:spPr>
      </p:pic>
      <p:sp>
        <p:nvSpPr>
          <p:cNvPr id="13" name="Заголовок 3">
            <a:extLst>
              <a:ext uri="{FF2B5EF4-FFF2-40B4-BE49-F238E27FC236}">
                <a16:creationId xmlns:a16="http://schemas.microsoft.com/office/drawing/2014/main" id="{1FB53D1D-55CE-4605-BD4C-ABC8972005E2}"/>
              </a:ext>
            </a:extLst>
          </p:cNvPr>
          <p:cNvSpPr txBox="1">
            <a:spLocks/>
          </p:cNvSpPr>
          <p:nvPr/>
        </p:nvSpPr>
        <p:spPr bwMode="auto">
          <a:xfrm>
            <a:off x="1794682" y="-27045"/>
            <a:ext cx="10270067" cy="866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физико-технических проблем Севера им. В.П. Ларионова СО РАН</a:t>
            </a:r>
          </a:p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ФГБУН ФИЦ «Якутский научный центр СО РАН» </a:t>
            </a:r>
          </a:p>
        </p:txBody>
      </p:sp>
    </p:spTree>
    <p:extLst>
      <p:ext uri="{BB962C8B-B14F-4D97-AF65-F5344CB8AC3E}">
        <p14:creationId xmlns:p14="http://schemas.microsoft.com/office/powerpoint/2010/main" val="4023654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>
            <a:extLst>
              <a:ext uri="{FF2B5EF4-FFF2-40B4-BE49-F238E27FC236}">
                <a16:creationId xmlns:a16="http://schemas.microsoft.com/office/drawing/2014/main" id="{8475F6DB-BE18-4256-AB93-E50B40E20B49}"/>
              </a:ext>
            </a:extLst>
          </p:cNvPr>
          <p:cNvSpPr txBox="1">
            <a:spLocks/>
          </p:cNvSpPr>
          <p:nvPr/>
        </p:nvSpPr>
        <p:spPr>
          <a:xfrm>
            <a:off x="11615596" y="6384805"/>
            <a:ext cx="40267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BE6F39FA-1456-4AEA-A082-130B38B49F0B}" type="slidenum">
              <a:rPr lang="ru-RU" sz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algn="r">
                <a:defRPr/>
              </a:pPr>
              <a:t>3</a:t>
            </a:fld>
            <a:endParaRPr lang="ru-RU" sz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72BD52F1-C3D9-42F7-9788-38C846194D8F}"/>
              </a:ext>
            </a:extLst>
          </p:cNvPr>
          <p:cNvSpPr txBox="1">
            <a:spLocks/>
          </p:cNvSpPr>
          <p:nvPr/>
        </p:nvSpPr>
        <p:spPr bwMode="auto">
          <a:xfrm>
            <a:off x="1367073" y="41672"/>
            <a:ext cx="10895592" cy="95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algn="ctr">
              <a:spcAft>
                <a:spcPts val="300"/>
              </a:spcAft>
              <a:defRPr/>
            </a:pP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Федеральный исследовательский центр «Якутский научный центр СО РАН» обособленное подразделение Институт физико-технических проблем Севера им. В.П. Ларионова Сибирского отделения РАН</a:t>
            </a:r>
            <a:endParaRPr lang="ru-RU" sz="8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88AEA0F-DC1E-4701-B299-860DD9541C40}"/>
              </a:ext>
            </a:extLst>
          </p:cNvPr>
          <p:cNvSpPr/>
          <p:nvPr/>
        </p:nvSpPr>
        <p:spPr>
          <a:xfrm>
            <a:off x="6325982" y="1751610"/>
            <a:ext cx="5825651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к.ф.-м.н. Петров П.П., Степанова К.В., Данилов А.Д.</a:t>
            </a:r>
            <a:r>
              <a:rPr kumimoji="0" lang="ru-RU" sz="1400" b="1" i="1" u="none" strike="noStrike" kern="1200" cap="none" spc="0" normalizeH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7A9DC3-0B71-4320-875C-8CBB18ADE2E5}"/>
              </a:ext>
            </a:extLst>
          </p:cNvPr>
          <p:cNvSpPr txBox="1"/>
          <p:nvPr/>
        </p:nvSpPr>
        <p:spPr>
          <a:xfrm>
            <a:off x="447833" y="6049474"/>
            <a:ext cx="11703800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noProof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lang="ru-RU" sz="1050" b="1" i="0" dirty="0">
                <a:solidFill>
                  <a:srgbClr val="163470"/>
                </a:solidFill>
              </a:rPr>
              <a:t> 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>
                <a:solidFill>
                  <a:srgbClr val="163470"/>
                </a:solidFill>
              </a:rPr>
              <a:t>Петров П.П., Степанова К.В., Данилов А.Д. Выплавка углеродистого сплава из железной руды рудопроявления «</a:t>
            </a:r>
            <a:r>
              <a:rPr lang="ru-RU" sz="1050" b="1" i="0" dirty="0" err="1">
                <a:solidFill>
                  <a:srgbClr val="163470"/>
                </a:solidFill>
              </a:rPr>
              <a:t>Мэнэ</a:t>
            </a:r>
            <a:r>
              <a:rPr lang="ru-RU" sz="1050" b="1" i="0" dirty="0">
                <a:solidFill>
                  <a:srgbClr val="163470"/>
                </a:solidFill>
              </a:rPr>
              <a:t> - Алдан» Республики Саха (Якутия). // Металлург. №9, 2024. С. 11-16. Doi:10.52351/00260827_2024_9_11 </a:t>
            </a:r>
            <a:r>
              <a:rPr lang="ru-RU" sz="1050" b="1" i="0">
                <a:solidFill>
                  <a:srgbClr val="163470"/>
                </a:solidFill>
              </a:rPr>
              <a:t>(импакт-фактор РИНЦ 0,356)</a:t>
            </a:r>
            <a:endParaRPr lang="ru-RU" sz="1050" b="1" i="0" dirty="0">
              <a:solidFill>
                <a:srgbClr val="163470"/>
              </a:solidFill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050" b="1" i="0" dirty="0">
              <a:solidFill>
                <a:srgbClr val="16347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F03C0F-9AF9-4704-B0D5-F94BB2ED864D}"/>
              </a:ext>
            </a:extLst>
          </p:cNvPr>
          <p:cNvSpPr txBox="1"/>
          <p:nvPr/>
        </p:nvSpPr>
        <p:spPr>
          <a:xfrm>
            <a:off x="4220387" y="2084356"/>
            <a:ext cx="7923665" cy="3965118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Выплавлен углеродистый сплав из железной руды рудопроявления «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Мэнэ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- Алдан» РС(Я), по химическому составу, механическим свойствам и структуре наиболее близкий к инструментальной нелегированной стали марки У12 (ГОСТ 1435-99). Микроструктура выплавленного сплава представляет собой зернистый перлит на фоне ферритной матрицы. Структура однородная, размер глобулярных включений цементита – 2,67±0,33 мкм. Согласно ГОСТ 8233-56, балл зерна перлита 8-9. По шкале для оценки микроструктуры инструментальной нелегированной стали (ГОСТ 1435-99), балл перлита составляет 5 баллов, что удовлетворяет требованиям этого нормативного документа. Данные, полученные в результате одноосного растяжения, показали, что выплавленный сплав относится к сплавам для отливок конструкционного класса. Предел прочности материала составляет 615 МПа (табл.). Твердость металла достигает 212 НВ, такое значение твердости характерно для качественных углеродистых сталей после нормализации.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b="1" dirty="0">
                <a:solidFill>
                  <a:srgbClr val="163470"/>
                </a:solidFill>
                <a:latin typeface="Calibri"/>
              </a:rPr>
              <a:t>Степень готовности разработки к практическому применению: 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Представлена методика по выплавке углеродистого сплава с использованием железных руд осадочного происхождения из рудопроявления «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Мэнэ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-Алдан» Якутии.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5165B464-0576-48A0-B078-92CB57C1142B}"/>
              </a:ext>
            </a:extLst>
          </p:cNvPr>
          <p:cNvSpPr txBox="1">
            <a:spLocks/>
          </p:cNvSpPr>
          <p:nvPr/>
        </p:nvSpPr>
        <p:spPr>
          <a:xfrm>
            <a:off x="1896209" y="1148633"/>
            <a:ext cx="941175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Выплавка углеродистого сплава из железной руды рудопроявления «Мэнэ - Алдан» Республики Саха (Якутия)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E78D15-7A51-40EB-96CD-3B12C87EA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2B7F35C-DEAE-43C2-A4BC-A13656C56B5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82" y="1674460"/>
            <a:ext cx="2655770" cy="230271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510BCCC-D607-48B6-B367-6AA14DA79D59}"/>
              </a:ext>
            </a:extLst>
          </p:cNvPr>
          <p:cNvSpPr/>
          <p:nvPr/>
        </p:nvSpPr>
        <p:spPr>
          <a:xfrm>
            <a:off x="1024963" y="4002150"/>
            <a:ext cx="27963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18397A"/>
                </a:solidFill>
              </a:rPr>
              <a:t>Микроструктура выплавленного сплава при х1000.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CD6B6DB-B873-4DC2-A816-E639753AAAB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40" t="20000" r="5142" b="56279"/>
          <a:stretch/>
        </p:blipFill>
        <p:spPr>
          <a:xfrm>
            <a:off x="447833" y="4475260"/>
            <a:ext cx="3838193" cy="122296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A6C8F7C-614E-4B6F-84C4-CD353A3048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12" y="30227"/>
            <a:ext cx="764302" cy="77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02970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9807</TotalTime>
  <Words>848</Words>
  <Application>Microsoft Office PowerPoint</Application>
  <PresentationFormat>Широкоэкранный</PresentationFormat>
  <Paragraphs>39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Times New Roman</vt:lpstr>
      <vt:lpstr>Wingdings</vt:lpstr>
      <vt:lpstr>1_Тема Office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79142710168</cp:lastModifiedBy>
  <cp:revision>709</cp:revision>
  <cp:lastPrinted>2020-01-14T01:52:00Z</cp:lastPrinted>
  <dcterms:created xsi:type="dcterms:W3CDTF">2019-05-20T10:35:54Z</dcterms:created>
  <dcterms:modified xsi:type="dcterms:W3CDTF">2025-05-23T01:16:50Z</dcterms:modified>
</cp:coreProperties>
</file>