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1" r:id="rId2"/>
    <p:sldId id="452" r:id="rId3"/>
    <p:sldId id="45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2A7A3-6FCE-42AF-AD97-26F68353D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59FAB0-2012-40DD-88DE-C302C44E5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02A1A-C704-4798-B5EB-212CAD37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064A-A16A-4D83-8ED5-95E9FFE3137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7B028-C27A-4AE6-BE78-7CAC9D8FA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24FD8-96BB-4A9E-BC99-B3C9C7F1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2395-B799-4E29-BADB-BDDC678BC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2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CEFC4-9C04-4089-AD50-FD7FFF09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B48D93-708B-471C-A184-3993F1C3E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FA37D2-D26D-4C0F-800C-E2A1785D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064A-A16A-4D83-8ED5-95E9FFE3137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1CD9B-93F7-4441-BE70-3E024813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D61A7-9B9C-4045-9EB0-E3206C0D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2395-B799-4E29-BADB-BDDC678BC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4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6A4FCE-BCAC-49B5-85F8-B5A463477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C0EF3C-C461-42BC-8755-39A34011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E45E2-BFF2-4C1B-862B-D65A73F4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064A-A16A-4D83-8ED5-95E9FFE3137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475CE-9AAB-436F-9552-763215D0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5E068-11F2-4F8F-BA68-84EDAB6D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2395-B799-4E29-BADB-BDDC678BC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3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B7260-CC69-4FA1-A3BB-C566028D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8F2F4-97E2-4DA5-B0DD-E9708D188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668DE-4308-435A-99AA-A0CEC7C1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064A-A16A-4D83-8ED5-95E9FFE3137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188EBA-0C65-4C02-BCC7-883CE43F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9870EA-BAAD-45AC-BBBE-997EEBED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2395-B799-4E29-BADB-BDDC678BC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1274B-B8E1-47F4-9CC6-D027E0B3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8D392A-84A2-4DCE-80FD-3AE966B41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AA096-8817-48F8-8E77-BA0F7008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064A-A16A-4D83-8ED5-95E9FFE3137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9E662B-4C7D-4CD1-903C-8406ADB1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91B7F-0557-4B57-BDC8-1497084E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2395-B799-4E29-BADB-BDDC678BC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3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B36E-BD9B-4B1E-A702-8835C35E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9E19FF-6D28-4871-8328-11009CA2C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EAEFFA-DB04-402E-8823-5967BEF21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C6D0B7-97A2-4CA5-95ED-B7AF9FD4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064A-A16A-4D83-8ED5-95E9FFE3137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566E0F-9E4E-4A75-A9EF-63271468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D06C16-8266-4EC4-9A21-94F02DC6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2395-B799-4E29-BADB-BDDC678BC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6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FCD74-9822-4F50-AF9F-A4D24B7D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9CD77-C8D2-47DF-BD77-F1E0AB4F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338B70-C37D-47C3-839B-D14C1C834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52EA1C-7641-4A5F-8349-C34700058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FA1847-ED42-444F-A254-A7203320A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15E488-FD2E-4B29-9D91-7AC7DAD0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064A-A16A-4D83-8ED5-95E9FFE3137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F8FD35-F48E-4549-BD11-76C3660D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E8790B-AD74-4F94-8706-D2CDD73E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2395-B799-4E29-BADB-BDDC678BC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3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AFBF4-1197-4D7B-BD49-CE35DD47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0B1AD2-713D-4C77-8FC3-14ED4462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064A-A16A-4D83-8ED5-95E9FFE3137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38449B-E578-4C5B-A8AD-EB734172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E868EC-A589-45B9-9B23-2CD96D94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2395-B799-4E29-BADB-BDDC678BC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BA9F5F-1D7E-4ABC-BECB-64871B0F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064A-A16A-4D83-8ED5-95E9FFE3137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5977B-BDEC-4BE5-83F1-730F1CB8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25FFBD-0157-4202-BE3E-92FBE10A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2395-B799-4E29-BADB-BDDC678BC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9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5206A-FF2F-4B9C-A828-6A0FE337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04A25F-D603-4AC8-9384-697791719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0D61E3-3AF2-492B-A523-0D6EE92B3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31C075-F574-4ED4-8451-BDBEF3C6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064A-A16A-4D83-8ED5-95E9FFE3137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544CF-53C3-4AA3-B3DC-E739E310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AA9973-3867-454E-9CED-AA2FB59E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2395-B799-4E29-BADB-BDDC678BC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2AE55-CEE1-494C-9279-073B5763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D96641-6F33-4690-80EC-A0B554FA2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CFB802-CB56-48A0-B95E-D73F67BEA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1A83C0-E5D3-4769-8C26-AF9CF8B8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064A-A16A-4D83-8ED5-95E9FFE3137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C003C7-F8F6-4C31-9F83-627CBD51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FA4661-99ED-4F53-B0A6-1C1E5ABF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2395-B799-4E29-BADB-BDDC678BC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C6BC5-4AF1-4E4D-B00C-8C202061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9DA4E3-5111-4235-82F7-689F26C27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39C39B-58FE-495D-977E-CA3FD3319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E064A-A16A-4D83-8ED5-95E9FFE31377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F0171-7110-4150-AF15-037EBB5BD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FD9F4-FEB1-49EE-BF8E-66B5A3F2D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E2395-B799-4E29-BADB-BDDC678BC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doi.org/10.1134/S0040579523040322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2" Type="http://schemas.openxmlformats.org/officeDocument/2006/relationships/hyperlink" Target="https://doi.org/10.3390/polym1506145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s://doi.org/10.4028/p-60ggd7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68833" y="638223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00" y="5897660"/>
            <a:ext cx="11573933" cy="9079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indent="0" algn="just">
              <a:buClr>
                <a:srgbClr val="70AD47">
                  <a:lumMod val="75000"/>
                </a:srgbClr>
              </a:buClr>
              <a:buNone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buNone/>
            </a:pPr>
            <a:r>
              <a:rPr lang="ru-RU" dirty="0"/>
              <a:t>        </a:t>
            </a:r>
            <a:r>
              <a:rPr lang="ru-RU" i="0" dirty="0"/>
              <a:t>1</a:t>
            </a:r>
            <a:r>
              <a:rPr lang="ru-RU" dirty="0"/>
              <a:t>. </a:t>
            </a:r>
            <a:r>
              <a:rPr lang="en-US" dirty="0" err="1"/>
              <a:t>Lebedev</a:t>
            </a:r>
            <a:r>
              <a:rPr lang="en-US" dirty="0"/>
              <a:t> M. P., </a:t>
            </a:r>
            <a:r>
              <a:rPr lang="en-US" dirty="0" err="1"/>
              <a:t>Kychkin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.</a:t>
            </a:r>
            <a:r>
              <a:rPr lang="ru-RU" dirty="0"/>
              <a:t>К</a:t>
            </a:r>
            <a:r>
              <a:rPr lang="en-US" dirty="0"/>
              <a:t>., </a:t>
            </a:r>
            <a:r>
              <a:rPr lang="en-US" dirty="0" err="1"/>
              <a:t>Startsev</a:t>
            </a:r>
            <a:r>
              <a:rPr lang="en-US" dirty="0"/>
              <a:t> O. V., </a:t>
            </a:r>
            <a:r>
              <a:rPr lang="en-US" dirty="0" err="1"/>
              <a:t>Kopyrin</a:t>
            </a:r>
            <a:r>
              <a:rPr lang="en-US" dirty="0"/>
              <a:t> M. M., </a:t>
            </a:r>
            <a:r>
              <a:rPr lang="en-US" dirty="0" err="1"/>
              <a:t>Petrov</a:t>
            </a:r>
            <a:r>
              <a:rPr lang="en-US" dirty="0"/>
              <a:t> M. G.  </a:t>
            </a:r>
            <a:r>
              <a:rPr lang="en-US" i="0" dirty="0"/>
              <a:t>Contributing Factors of Uneven Climatic Aging for Polymeric Composite Materials // Methods and </a:t>
            </a:r>
            <a:r>
              <a:rPr lang="en-US" i="0" dirty="0" err="1"/>
              <a:t>Modelling</a:t>
            </a:r>
            <a:r>
              <a:rPr lang="en-US" i="0" dirty="0"/>
              <a:t> Polymers. – 2023. – 15(6). – </a:t>
            </a:r>
            <a:r>
              <a:rPr lang="ru-RU" i="0" dirty="0" err="1"/>
              <a:t>Р</a:t>
            </a:r>
            <a:r>
              <a:rPr lang="en-US" i="0" dirty="0"/>
              <a:t>. 1458  </a:t>
            </a:r>
            <a:r>
              <a:rPr lang="en-US" i="0" u="sng" dirty="0">
                <a:hlinkClick r:id="rId2"/>
              </a:rPr>
              <a:t>https://doi.org/10.3390/polym15061458</a:t>
            </a:r>
            <a:r>
              <a:rPr lang="en-US" i="0" dirty="0"/>
              <a:t>     </a:t>
            </a:r>
            <a:r>
              <a:rPr lang="ru-RU" i="0" dirty="0"/>
              <a:t>2</a:t>
            </a:r>
            <a:r>
              <a:rPr lang="ru-RU" dirty="0"/>
              <a:t>.  </a:t>
            </a:r>
            <a:r>
              <a:rPr lang="en-US" dirty="0" err="1"/>
              <a:t>Vinokurov</a:t>
            </a:r>
            <a:r>
              <a:rPr lang="en-US" dirty="0"/>
              <a:t> G. G., </a:t>
            </a:r>
            <a:r>
              <a:rPr lang="en-US" dirty="0" err="1"/>
              <a:t>Struchkov</a:t>
            </a:r>
            <a:r>
              <a:rPr lang="en-US" dirty="0"/>
              <a:t> N. F., </a:t>
            </a:r>
            <a:r>
              <a:rPr lang="en-US" dirty="0" err="1"/>
              <a:t>Kychkin</a:t>
            </a:r>
            <a:r>
              <a:rPr lang="en-US" dirty="0"/>
              <a:t> A. K., </a:t>
            </a:r>
            <a:r>
              <a:rPr lang="en-US" dirty="0" err="1"/>
              <a:t>Lebedev</a:t>
            </a:r>
            <a:r>
              <a:rPr lang="en-US" dirty="0"/>
              <a:t> M. P.  </a:t>
            </a:r>
            <a:r>
              <a:rPr lang="en-US" i="0" dirty="0" err="1"/>
              <a:t>Esti</a:t>
            </a:r>
            <a:r>
              <a:rPr lang="en-US" i="0" dirty="0"/>
              <a:t>-mating the Ultimate Porosity of Basalt–Plastic Composites in Climatic Tests under Northern Conditions  // Theoretical Foundations of Chemical Engineering. – 2023. – Vol. 57. – No. 4. – </a:t>
            </a:r>
            <a:r>
              <a:rPr lang="ru-RU" i="0" dirty="0" err="1"/>
              <a:t>Р</a:t>
            </a:r>
            <a:r>
              <a:rPr lang="en-US" i="0" dirty="0"/>
              <a:t>. 682–688 </a:t>
            </a:r>
            <a:r>
              <a:rPr lang="en-US" i="0" u="sng" dirty="0">
                <a:hlinkClick r:id="rId3"/>
              </a:rPr>
              <a:t>https://doi.org/10.1134/S0040579523040322</a:t>
            </a:r>
            <a:r>
              <a:rPr lang="en-US" i="0" dirty="0"/>
              <a:t>  (</a:t>
            </a:r>
            <a:r>
              <a:rPr lang="en-US" i="0" dirty="0" err="1"/>
              <a:t>WOS</a:t>
            </a:r>
            <a:r>
              <a:rPr lang="en-US" i="0" dirty="0"/>
              <a:t> </a:t>
            </a:r>
            <a:r>
              <a:rPr lang="en-US" i="0" dirty="0" err="1"/>
              <a:t>Q4</a:t>
            </a:r>
            <a:r>
              <a:rPr lang="en-US" i="0" dirty="0"/>
              <a:t> </a:t>
            </a:r>
            <a:r>
              <a:rPr lang="en-US" i="0" dirty="0" err="1"/>
              <a:t>JSI</a:t>
            </a:r>
            <a:r>
              <a:rPr lang="en-US" i="0" dirty="0"/>
              <a:t> 0,13)  </a:t>
            </a:r>
            <a:r>
              <a:rPr lang="ru-RU" i="0" dirty="0"/>
              <a:t>3. </a:t>
            </a:r>
            <a:r>
              <a:rPr lang="en-US" dirty="0" err="1"/>
              <a:t>Kychkin</a:t>
            </a:r>
            <a:r>
              <a:rPr lang="en-US" dirty="0"/>
              <a:t> </a:t>
            </a:r>
            <a:r>
              <a:rPr lang="en-US" dirty="0" err="1"/>
              <a:t>A.K.</a:t>
            </a:r>
            <a:r>
              <a:rPr lang="en-US" dirty="0"/>
              <a:t>, </a:t>
            </a:r>
            <a:r>
              <a:rPr lang="en-US" dirty="0" err="1"/>
              <a:t>Vasilyeva</a:t>
            </a:r>
            <a:r>
              <a:rPr lang="en-US" dirty="0"/>
              <a:t> </a:t>
            </a:r>
            <a:r>
              <a:rPr lang="en-US" dirty="0" err="1"/>
              <a:t>E.D.</a:t>
            </a:r>
            <a:r>
              <a:rPr lang="en-US" dirty="0"/>
              <a:t> </a:t>
            </a:r>
            <a:r>
              <a:rPr lang="en-US" dirty="0" err="1"/>
              <a:t>Vasilyeva</a:t>
            </a:r>
            <a:r>
              <a:rPr lang="en-US" dirty="0"/>
              <a:t>, </a:t>
            </a:r>
            <a:r>
              <a:rPr lang="en-US" dirty="0" err="1"/>
              <a:t>A.A.</a:t>
            </a:r>
            <a:r>
              <a:rPr lang="en-US" dirty="0"/>
              <a:t> </a:t>
            </a:r>
            <a:r>
              <a:rPr lang="en-US" dirty="0" err="1"/>
              <a:t>Kychkin</a:t>
            </a:r>
            <a:r>
              <a:rPr lang="en-US" dirty="0"/>
              <a:t>, </a:t>
            </a:r>
            <a:r>
              <a:rPr lang="en-US" dirty="0" err="1"/>
              <a:t>A.A.</a:t>
            </a:r>
            <a:r>
              <a:rPr lang="en-US" dirty="0"/>
              <a:t> </a:t>
            </a:r>
            <a:r>
              <a:rPr lang="en-US" i="0" dirty="0"/>
              <a:t>Research of Moisture Sorption by Laminated Composite Materials // Materials Science Forum. – 2023 – Vol. 1082. – </a:t>
            </a:r>
            <a:r>
              <a:rPr lang="ru-RU" i="0" dirty="0" err="1"/>
              <a:t>Р</a:t>
            </a:r>
            <a:r>
              <a:rPr lang="en-US" i="0" dirty="0"/>
              <a:t>. 114–120 </a:t>
            </a:r>
            <a:r>
              <a:rPr lang="en-US" i="0" u="sng" dirty="0">
                <a:hlinkClick r:id="rId4"/>
              </a:rPr>
              <a:t>https://doi.org/10.4028/p-60ggd7</a:t>
            </a:r>
            <a:r>
              <a:rPr lang="en-US" i="0" dirty="0"/>
              <a:t>  (Scopus S </a:t>
            </a:r>
            <a:r>
              <a:rPr lang="en-US" i="0" dirty="0" err="1"/>
              <a:t>SJR</a:t>
            </a:r>
            <a:r>
              <a:rPr lang="en-US" i="0" dirty="0"/>
              <a:t> 0,19) </a:t>
            </a:r>
            <a:r>
              <a:rPr lang="ru-RU" i="0" dirty="0"/>
              <a:t> 4. </a:t>
            </a:r>
            <a:r>
              <a:rPr lang="ru-RU" dirty="0" err="1"/>
              <a:t>Лукачевская</a:t>
            </a:r>
            <a:r>
              <a:rPr lang="ru-RU" dirty="0"/>
              <a:t> И. Г. </a:t>
            </a:r>
            <a:r>
              <a:rPr lang="ru-RU" i="0" dirty="0"/>
              <a:t>Разработка и исследование полимерного </a:t>
            </a:r>
            <a:r>
              <a:rPr lang="ru-RU" i="0" dirty="0" err="1"/>
              <a:t>базальтопластикового</a:t>
            </a:r>
            <a:r>
              <a:rPr lang="ru-RU" i="0" dirty="0"/>
              <a:t> конструкционного материала для защитных сооружений от наводнений: </a:t>
            </a:r>
            <a:r>
              <a:rPr lang="ru-RU" i="0" dirty="0" err="1"/>
              <a:t>автореф</a:t>
            </a:r>
            <a:r>
              <a:rPr lang="ru-RU" i="0" dirty="0"/>
              <a:t>. </a:t>
            </a:r>
            <a:r>
              <a:rPr lang="ru-RU" i="0" dirty="0" err="1"/>
              <a:t>дис</a:t>
            </a:r>
            <a:r>
              <a:rPr lang="ru-RU" i="0" dirty="0"/>
              <a:t>. ... канд. </a:t>
            </a:r>
            <a:r>
              <a:rPr lang="ru-RU" i="0" dirty="0" err="1"/>
              <a:t>техн</a:t>
            </a:r>
            <a:r>
              <a:rPr lang="ru-RU" i="0" dirty="0"/>
              <a:t>. наук: 05.16.09 . – Комсомольск-на-Амуре, 2023. – 121 с. – </a:t>
            </a:r>
            <a:r>
              <a:rPr lang="ru-RU" i="0" dirty="0" err="1"/>
              <a:t>EDN</a:t>
            </a:r>
            <a:r>
              <a:rPr lang="ru-RU" i="0" dirty="0"/>
              <a:t> </a:t>
            </a:r>
            <a:r>
              <a:rPr lang="ru-RU" i="0" dirty="0" err="1"/>
              <a:t>QFHTKA</a:t>
            </a:r>
            <a:r>
              <a:rPr lang="ru-RU" i="0"/>
              <a:t>. </a:t>
            </a:r>
            <a:endParaRPr lang="ru-RU" i="0" dirty="0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D4D67F30-FA7E-4F42-ACB5-36622E7CBBF8}"/>
              </a:ext>
            </a:extLst>
          </p:cNvPr>
          <p:cNvSpPr txBox="1">
            <a:spLocks/>
          </p:cNvSpPr>
          <p:nvPr/>
        </p:nvSpPr>
        <p:spPr bwMode="auto">
          <a:xfrm>
            <a:off x="1748199" y="89763"/>
            <a:ext cx="10270067" cy="86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ctr">
              <a:defRPr/>
            </a:pPr>
            <a:endParaRPr lang="ru-RU" sz="20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EF53DF-D9A7-B48C-4C58-E223A6BBE8E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4999" y="2235202"/>
            <a:ext cx="1565558" cy="125306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73135" y="4114882"/>
            <a:ext cx="70188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400" b="1" dirty="0"/>
              <a:t>В развитии деструкции значительную роль играют внутренние напряжения, что проявляется в существенной разнице температур стеклования солнечной и теневой сторон образцов.</a:t>
            </a:r>
            <a:endParaRPr lang="ru-RU" sz="1400" dirty="0"/>
          </a:p>
          <a:p>
            <a:pPr lvl="0">
              <a:buFont typeface="Arial" pitchFamily="34" charset="0"/>
              <a:buChar char="•"/>
            </a:pPr>
            <a:r>
              <a:rPr lang="ru-RU" sz="1400" b="1" dirty="0"/>
              <a:t> Кинетика сорбции-десорбции влаги имеет две стадии и удовлетворительно описывается релаксационной моделью аномальной диффузии.</a:t>
            </a:r>
            <a:endParaRPr lang="ru-RU" sz="1400" dirty="0"/>
          </a:p>
          <a:p>
            <a:pPr lvl="0">
              <a:buFont typeface="Arial" pitchFamily="34" charset="0"/>
              <a:buChar char="•"/>
            </a:pPr>
            <a:r>
              <a:rPr lang="ru-RU" sz="1400" b="1" dirty="0"/>
              <a:t> Механизм деструкции композитов и скачок роста влагосодержания связаны с образованием закрытой пористости на границе «волокно-матрица».</a:t>
            </a:r>
            <a:endParaRPr lang="ru-RU" sz="1400" dirty="0"/>
          </a:p>
          <a:p>
            <a:pPr lvl="0">
              <a:buFont typeface="Arial" pitchFamily="34" charset="0"/>
              <a:buChar char="•"/>
            </a:pPr>
            <a:r>
              <a:rPr lang="ru-RU" sz="1400" b="1" dirty="0"/>
              <a:t> Обоснованы основные принципы конструирования волокнистых полимерных композитов. </a:t>
            </a:r>
            <a:endParaRPr lang="ru-RU" sz="1400" dirty="0"/>
          </a:p>
          <a:p>
            <a:pPr lvl="0">
              <a:buFont typeface="Arial" pitchFamily="34" charset="0"/>
              <a:buChar char="•"/>
            </a:pPr>
            <a:endParaRPr lang="ru-RU" sz="1400" b="1" dirty="0">
              <a:solidFill>
                <a:srgbClr val="18397A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0200" y="3957119"/>
            <a:ext cx="2387600" cy="21168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816" y="3920066"/>
            <a:ext cx="2359251" cy="212456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746023" y="1449188"/>
            <a:ext cx="4293903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defRPr/>
            </a:pP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    </a:t>
            </a:r>
            <a:r>
              <a:rPr lang="ru-RU" sz="1200" b="1" i="1" dirty="0">
                <a:solidFill>
                  <a:srgbClr val="1B4089"/>
                </a:solidFill>
                <a:ea typeface="Verdana" pitchFamily="34" charset="0"/>
              </a:rPr>
              <a:t>Авторы: к.т.н. А.К. </a:t>
            </a:r>
            <a:r>
              <a:rPr lang="ru-RU" sz="1200" b="1" i="1" dirty="0" err="1">
                <a:solidFill>
                  <a:srgbClr val="1B4089"/>
                </a:solidFill>
                <a:ea typeface="Verdana" pitchFamily="34" charset="0"/>
              </a:rPr>
              <a:t>Кычкин</a:t>
            </a:r>
            <a:r>
              <a:rPr lang="ru-RU" sz="1200" b="1" i="1" dirty="0">
                <a:solidFill>
                  <a:srgbClr val="1B4089"/>
                </a:solidFill>
                <a:ea typeface="Verdana" pitchFamily="34" charset="0"/>
              </a:rPr>
              <a:t>, д.т.н., проф. С.П. Яковлева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448736" y="1561043"/>
            <a:ext cx="2755858" cy="498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Экспонирование образцов  композитов на 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открытом полигоне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ИФТПС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СО РАН,  г. Якутск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C1B7DE02-DD01-8246-4F7A-FC5BD0D9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2" y="2137743"/>
            <a:ext cx="2143101" cy="16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83"/>
          <p:cNvSpPr>
            <a:spLocks noChangeArrowheads="1"/>
          </p:cNvSpPr>
          <p:nvPr/>
        </p:nvSpPr>
        <p:spPr bwMode="auto">
          <a:xfrm>
            <a:off x="3081866" y="1645708"/>
            <a:ext cx="3047999" cy="3762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Отслоения на границах «волокно-матрица»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полимерных композитов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7F7AE5-56AA-B1EA-2B2A-9D4B664389D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34832" y="2048933"/>
            <a:ext cx="1075749" cy="1085598"/>
          </a:xfrm>
          <a:prstGeom prst="rect">
            <a:avLst/>
          </a:prstGeom>
          <a:ln>
            <a:noFill/>
          </a:ln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C4C7ACB-3D46-177E-8B57-98BDB99C07FA}"/>
              </a:ext>
            </a:extLst>
          </p:cNvPr>
          <p:cNvCxnSpPr>
            <a:cxnSpLocks/>
          </p:cNvCxnSpPr>
          <p:nvPr/>
        </p:nvCxnSpPr>
        <p:spPr>
          <a:xfrm flipH="1">
            <a:off x="4207442" y="2497667"/>
            <a:ext cx="847158" cy="415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4133" y="3803650"/>
            <a:ext cx="5088467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Влияние времени экспонирования на температуру стеклования 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композитов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84"/>
          <p:cNvSpPr>
            <a:spLocks noChangeArrowheads="1"/>
          </p:cNvSpPr>
          <p:nvPr/>
        </p:nvSpPr>
        <p:spPr bwMode="auto">
          <a:xfrm>
            <a:off x="6016625" y="1861609"/>
            <a:ext cx="5853642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Влияние времени экспонирования на кинетику сорбции-десорбции влаги при 23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○С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/68 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86"/>
          <p:cNvSpPr>
            <a:spLocks noChangeArrowheads="1"/>
          </p:cNvSpPr>
          <p:nvPr/>
        </p:nvSpPr>
        <p:spPr bwMode="auto">
          <a:xfrm>
            <a:off x="6228291" y="2105554"/>
            <a:ext cx="2181225" cy="239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Стеклопластик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87"/>
          <p:cNvSpPr>
            <a:spLocks noChangeArrowheads="1"/>
          </p:cNvSpPr>
          <p:nvPr/>
        </p:nvSpPr>
        <p:spPr bwMode="auto">
          <a:xfrm>
            <a:off x="9000598" y="2099732"/>
            <a:ext cx="2435225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Базальтопластик</a:t>
            </a: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2315634"/>
            <a:ext cx="2591859" cy="1629832"/>
          </a:xfrm>
          <a:prstGeom prst="rect">
            <a:avLst/>
          </a:prstGeom>
          <a:noFill/>
        </p:spPr>
      </p:pic>
      <p:pic>
        <p:nvPicPr>
          <p:cNvPr id="42" name="Рисунок 4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2" y="2391833"/>
            <a:ext cx="2396066" cy="14859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239932" y="3930878"/>
            <a:ext cx="56049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исходное состояние;    2 - время экспонирования 2 года;     3 – время экспонирования 4 года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3">
            <a:extLst>
              <a:ext uri="{FF2B5EF4-FFF2-40B4-BE49-F238E27FC236}">
                <a16:creationId xmlns:a16="http://schemas.microsoft.com/office/drawing/2014/main" id="{23582709-FD99-4D3F-8E9C-E1C3A6BB9C4E}"/>
              </a:ext>
            </a:extLst>
          </p:cNvPr>
          <p:cNvSpPr txBox="1">
            <a:spLocks/>
          </p:cNvSpPr>
          <p:nvPr/>
        </p:nvSpPr>
        <p:spPr bwMode="auto">
          <a:xfrm>
            <a:off x="1811052" y="20191"/>
            <a:ext cx="10270067" cy="85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ctr">
              <a:defRPr/>
            </a:pPr>
            <a:r>
              <a:rPr lang="ru-RU" sz="19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физико-технических проблем Севера им. В.П. Ларионова СО РАН – обособленное подразделение Федерального исследовательского центра «Якутский научный центр СО РАН»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4A82B4-7D42-4B21-9518-8E11026B9B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2" y="184666"/>
            <a:ext cx="683513" cy="692004"/>
          </a:xfrm>
          <a:prstGeom prst="rect">
            <a:avLst/>
          </a:prstGeom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30A3D75E-4EBA-4DF1-9439-5C279C1CD0E8}"/>
              </a:ext>
            </a:extLst>
          </p:cNvPr>
          <p:cNvSpPr txBox="1">
            <a:spLocks/>
          </p:cNvSpPr>
          <p:nvPr/>
        </p:nvSpPr>
        <p:spPr>
          <a:xfrm>
            <a:off x="2088305" y="795810"/>
            <a:ext cx="9268563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Климатическая стойкость и механизмы деструкции стекло- и </a:t>
            </a:r>
            <a:r>
              <a:rPr lang="ru-RU" sz="1800" b="1" dirty="0" err="1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базальтопластика</a:t>
            </a:r>
            <a:r>
              <a:rPr lang="ru-RU" sz="1800" b="1" dirty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в условиях Крайнего Севера</a:t>
            </a:r>
          </a:p>
        </p:txBody>
      </p:sp>
    </p:spTree>
    <p:extLst>
      <p:ext uri="{BB962C8B-B14F-4D97-AF65-F5344CB8AC3E}">
        <p14:creationId xmlns:p14="http://schemas.microsoft.com/office/powerpoint/2010/main" val="123042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9536089-3A8D-4A58-A961-EDFD73D8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117BED7C-FD5D-4CD2-994A-50A8A9E0F582}"/>
              </a:ext>
            </a:extLst>
          </p:cNvPr>
          <p:cNvSpPr txBox="1">
            <a:spLocks/>
          </p:cNvSpPr>
          <p:nvPr/>
        </p:nvSpPr>
        <p:spPr bwMode="auto">
          <a:xfrm>
            <a:off x="1811052" y="20191"/>
            <a:ext cx="10270067" cy="85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ctr">
              <a:defRPr/>
            </a:pPr>
            <a:r>
              <a:rPr lang="ru-RU" sz="19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физико-технических проблем Севера им. В.П. Ларионова СО РАН – обособленное подразделение Федерального исследовательского центра «Якутский научный центр СО РАН»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95253F-D85B-45A1-A565-2DCAE423ACA9}"/>
              </a:ext>
            </a:extLst>
          </p:cNvPr>
          <p:cNvSpPr/>
          <p:nvPr/>
        </p:nvSpPr>
        <p:spPr>
          <a:xfrm>
            <a:off x="8145550" y="1195489"/>
            <a:ext cx="4047858" cy="738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Авторы: </a:t>
            </a: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Васильев С.С.</a:t>
            </a:r>
            <a:r>
              <a:rPr lang="ru-RU" sz="1400" i="1" dirty="0">
                <a:solidFill>
                  <a:srgbClr val="1B4089"/>
                </a:solidFill>
                <a:ea typeface="Verdana" pitchFamily="34" charset="0"/>
              </a:rPr>
              <a:t>, </a:t>
            </a: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Павлов Н.В.,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Прохоров Д.В.</a:t>
            </a:r>
            <a:r>
              <a:rPr kumimoji="0" lang="ru-RU" sz="1400" b="1" i="1" u="none" strike="noStrike" kern="1200" cap="none" spc="0" normalizeH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, Захаров В.Е., Иванова </a:t>
            </a: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А.Е., </a:t>
            </a:r>
            <a:r>
              <a:rPr kumimoji="0" lang="ru-RU" sz="1400" b="1" i="1" u="none" strike="noStrike" kern="1200" cap="none" spc="0" normalizeH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Старостина </a:t>
            </a:r>
            <a:r>
              <a:rPr lang="ru-RU" sz="1400" b="1" i="1" noProof="0" dirty="0">
                <a:solidFill>
                  <a:srgbClr val="1B4089"/>
                </a:solidFill>
                <a:ea typeface="Verdana" pitchFamily="34" charset="0"/>
              </a:rPr>
              <a:t>А</a:t>
            </a: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.Е.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02048-707D-464D-AEEB-CC2034167D3B}"/>
              </a:ext>
            </a:extLst>
          </p:cNvPr>
          <p:cNvSpPr txBox="1"/>
          <p:nvPr/>
        </p:nvSpPr>
        <p:spPr>
          <a:xfrm>
            <a:off x="481701" y="5996228"/>
            <a:ext cx="10599600" cy="86177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</a:rPr>
              <a:t>Публикации</a:t>
            </a:r>
            <a:r>
              <a:rPr lang="ru-RU" sz="1000" b="1" i="0" dirty="0">
                <a:solidFill>
                  <a:srgbClr val="163470"/>
                </a:solidFill>
              </a:rPr>
              <a:t>: 1. Васильев С.С., </a:t>
            </a:r>
            <a:r>
              <a:rPr lang="ru-RU" sz="1000" b="1" i="0" dirty="0" err="1">
                <a:solidFill>
                  <a:srgbClr val="163470"/>
                </a:solidFill>
              </a:rPr>
              <a:t>Барахтенко</a:t>
            </a:r>
            <a:r>
              <a:rPr lang="ru-RU" sz="1000" b="1" i="0" dirty="0">
                <a:solidFill>
                  <a:srgbClr val="163470"/>
                </a:solidFill>
              </a:rPr>
              <a:t> Е.А., Павлов Н.В., Соколов Д.В. Подход к проектированию трубопроводных систем централизованного хладоснабжения с технологией </a:t>
            </a:r>
            <a:r>
              <a:rPr lang="ru-RU" sz="1000" b="1" i="0" dirty="0" err="1">
                <a:solidFill>
                  <a:srgbClr val="163470"/>
                </a:solidFill>
              </a:rPr>
              <a:t>чиллер-фанкойл</a:t>
            </a:r>
            <a:r>
              <a:rPr lang="ru-RU" sz="1000" b="1" i="0" dirty="0">
                <a:solidFill>
                  <a:srgbClr val="163470"/>
                </a:solidFill>
              </a:rPr>
              <a:t> в резко континентальном климате с </a:t>
            </a:r>
            <a:r>
              <a:rPr lang="ru-RU" sz="1000" b="1" i="0" dirty="0" err="1">
                <a:solidFill>
                  <a:srgbClr val="163470"/>
                </a:solidFill>
              </a:rPr>
              <a:t>криолитозоной</a:t>
            </a:r>
            <a:r>
              <a:rPr lang="ru-RU" sz="1000" b="1" i="0" dirty="0">
                <a:solidFill>
                  <a:srgbClr val="163470"/>
                </a:solidFill>
              </a:rPr>
              <a:t> // Автоматизация и информатизация ТЭК. 2023. №8 (601), с. 48-56. (ИФ 0,405)</a:t>
            </a:r>
          </a:p>
          <a:p>
            <a:pPr mar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000" b="1" i="0" dirty="0">
                <a:solidFill>
                  <a:srgbClr val="163470"/>
                </a:solidFill>
              </a:rPr>
              <a:t>2. </a:t>
            </a:r>
            <a:r>
              <a:rPr lang="en-US" sz="1000" b="1" i="0" dirty="0" err="1">
                <a:solidFill>
                  <a:srgbClr val="163470"/>
                </a:solidFill>
              </a:rPr>
              <a:t>Vasilev</a:t>
            </a:r>
            <a:r>
              <a:rPr lang="en-US" sz="1000" b="1" i="0" dirty="0">
                <a:solidFill>
                  <a:srgbClr val="163470"/>
                </a:solidFill>
              </a:rPr>
              <a:t> S.S., Pavlov N.V., </a:t>
            </a:r>
            <a:r>
              <a:rPr lang="en-US" sz="1000" b="1" i="0" dirty="0" err="1">
                <a:solidFill>
                  <a:srgbClr val="163470"/>
                </a:solidFill>
              </a:rPr>
              <a:t>Ivanova</a:t>
            </a:r>
            <a:r>
              <a:rPr lang="en-US" sz="1000" b="1" i="0" dirty="0">
                <a:solidFill>
                  <a:srgbClr val="163470"/>
                </a:solidFill>
              </a:rPr>
              <a:t> A.E., </a:t>
            </a:r>
            <a:r>
              <a:rPr lang="en-US" sz="1000" b="1" i="0" dirty="0" err="1">
                <a:solidFill>
                  <a:srgbClr val="163470"/>
                </a:solidFill>
              </a:rPr>
              <a:t>Starostina</a:t>
            </a:r>
            <a:r>
              <a:rPr lang="en-US" sz="1000" b="1" i="0" dirty="0">
                <a:solidFill>
                  <a:srgbClr val="163470"/>
                </a:solidFill>
              </a:rPr>
              <a:t> A.E. Assessment of system effects in the operation of an integrated heating and cooling systems in North</a:t>
            </a:r>
            <a:r>
              <a:rPr lang="ru-RU" sz="1000" b="1" i="0" dirty="0">
                <a:solidFill>
                  <a:srgbClr val="163470"/>
                </a:solidFill>
              </a:rPr>
              <a:t>. </a:t>
            </a:r>
            <a:r>
              <a:rPr lang="en-US" sz="1000" b="1" i="0" dirty="0">
                <a:solidFill>
                  <a:srgbClr val="163470"/>
                </a:solidFill>
              </a:rPr>
              <a:t>Energy Systems Research</a:t>
            </a:r>
            <a:r>
              <a:rPr lang="ru-RU" sz="1000" b="1" i="0" dirty="0">
                <a:solidFill>
                  <a:srgbClr val="163470"/>
                </a:solidFill>
              </a:rPr>
              <a:t> (</a:t>
            </a:r>
            <a:r>
              <a:rPr lang="en-US" sz="1000" b="1" i="0" dirty="0">
                <a:solidFill>
                  <a:srgbClr val="163470"/>
                </a:solidFill>
              </a:rPr>
              <a:t>in print)</a:t>
            </a:r>
            <a:endParaRPr lang="ru-RU" sz="1000" b="1" i="0" dirty="0">
              <a:solidFill>
                <a:srgbClr val="163470"/>
              </a:solidFill>
            </a:endParaRPr>
          </a:p>
          <a:p>
            <a:pPr mar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000" b="1" i="0" dirty="0">
                <a:solidFill>
                  <a:srgbClr val="163470"/>
                </a:solidFill>
              </a:rPr>
              <a:t>3. Свидетельство о государственной регистрации базы данных № 2023623239. ГИС-ориентированная база данных трубопроводной сети интегрированной системы тепло-, хладоснабжения города Якутска / Васильев С.С., </a:t>
            </a:r>
            <a:r>
              <a:rPr lang="ru-RU" sz="1000" b="1" i="0" dirty="0" err="1">
                <a:solidFill>
                  <a:srgbClr val="163470"/>
                </a:solidFill>
              </a:rPr>
              <a:t>Пинигин</a:t>
            </a:r>
            <a:r>
              <a:rPr lang="ru-RU" sz="1000" b="1" i="0" dirty="0">
                <a:solidFill>
                  <a:srgbClr val="163470"/>
                </a:solidFill>
              </a:rPr>
              <a:t> Д.Д., Старостина А.Е., Прохоров Д.В.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5BB8B-B3EA-431F-ACC4-34DA25B40D6C}"/>
              </a:ext>
            </a:extLst>
          </p:cNvPr>
          <p:cNvSpPr txBox="1"/>
          <p:nvPr/>
        </p:nvSpPr>
        <p:spPr>
          <a:xfrm>
            <a:off x="7947797" y="2323175"/>
            <a:ext cx="4245611" cy="1993393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>
              <a:spcBef>
                <a:spcPts val="0"/>
              </a:spcBef>
              <a:buClr>
                <a:srgbClr val="70AD47">
                  <a:lumMod val="75000"/>
                </a:srgbClr>
              </a:buClr>
              <a:defRPr/>
            </a:pPr>
            <a:r>
              <a:rPr lang="ru-RU" sz="1500" dirty="0">
                <a:solidFill>
                  <a:srgbClr val="163470"/>
                </a:solidFill>
                <a:latin typeface="Calibri"/>
              </a:rPr>
              <a:t>Разработан подход к проектированию трубопроводных сетей интегрированных систем тепло-, хладоснабжения на базе абсорбционных </a:t>
            </a:r>
            <a:r>
              <a:rPr lang="ru-RU" sz="1500" dirty="0" err="1">
                <a:solidFill>
                  <a:srgbClr val="163470"/>
                </a:solidFill>
                <a:latin typeface="Calibri"/>
              </a:rPr>
              <a:t>чиллеров</a:t>
            </a:r>
            <a:r>
              <a:rPr lang="ru-RU" sz="1500" dirty="0">
                <a:solidFill>
                  <a:srgbClr val="163470"/>
                </a:solidFill>
                <a:latin typeface="Calibri"/>
              </a:rPr>
              <a:t>. Подход включает в себя моделирование теплового взаимодействия массива многолетнемерзлого грунта с трубопроводом хладоснабжения. Разработанный подход применен для квартала № 167 г. Якутска (рис.1).</a:t>
            </a:r>
          </a:p>
          <a:p>
            <a:pPr>
              <a:spcBef>
                <a:spcPts val="0"/>
              </a:spcBef>
              <a:buClr>
                <a:srgbClr val="70AD47">
                  <a:lumMod val="75000"/>
                </a:srgbClr>
              </a:buClr>
              <a:defRPr/>
            </a:pPr>
            <a:endParaRPr lang="ru-RU" sz="1500" dirty="0">
              <a:solidFill>
                <a:srgbClr val="163470"/>
              </a:solidFill>
              <a:latin typeface="Calibri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B8FFB47-3E18-46DD-9368-8775E5FF0070}"/>
              </a:ext>
            </a:extLst>
          </p:cNvPr>
          <p:cNvSpPr txBox="1">
            <a:spLocks/>
          </p:cNvSpPr>
          <p:nvPr/>
        </p:nvSpPr>
        <p:spPr>
          <a:xfrm>
            <a:off x="1789043" y="825683"/>
            <a:ext cx="1157991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Методы развития интегрированных систем тепло-, хладоснабжения в условиях Крайнего Севера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3EF36-AAC3-4592-8763-588637470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BFCAD-827B-43CC-8D9F-50E4B921A236}"/>
              </a:ext>
            </a:extLst>
          </p:cNvPr>
          <p:cNvSpPr txBox="1"/>
          <p:nvPr/>
        </p:nvSpPr>
        <p:spPr>
          <a:xfrm>
            <a:off x="1327950" y="3678231"/>
            <a:ext cx="2696597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algn="ctr"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Рисунок 1</a:t>
            </a:r>
            <a:r>
              <a:rPr kumimoji="0" lang="ru-RU" sz="11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rgbClr val="163470"/>
                </a:solidFill>
              </a:rPr>
              <a:t>– Пример реализации подхода к проектированию трубопроводов хладоснабжения.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38C4E-4003-4C90-89A4-2FC55D3A742C}"/>
              </a:ext>
            </a:extLst>
          </p:cNvPr>
          <p:cNvSpPr txBox="1"/>
          <p:nvPr/>
        </p:nvSpPr>
        <p:spPr>
          <a:xfrm>
            <a:off x="5000152" y="3678231"/>
            <a:ext cx="3314287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algn="ctr"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Рисунок 2</a:t>
            </a:r>
            <a:r>
              <a:rPr kumimoji="0" lang="ru-RU" sz="11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lang="ru-RU" sz="1100" dirty="0">
                <a:solidFill>
                  <a:srgbClr val="163470"/>
                </a:solidFill>
              </a:rPr>
              <a:t>ГИС-ориентированная карта-схема трубопроводной сети интегрированной системы тепло-, хладоснабжения с привязкой к местности.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C510A9-4302-4A21-83FD-B19DB9B5C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96" y="1266837"/>
            <a:ext cx="2749800" cy="2404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3DBF49-40CA-4405-8C5E-8DCF564FBEE9}"/>
              </a:ext>
            </a:extLst>
          </p:cNvPr>
          <p:cNvSpPr/>
          <p:nvPr/>
        </p:nvSpPr>
        <p:spPr>
          <a:xfrm>
            <a:off x="358883" y="4165722"/>
            <a:ext cx="11833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rgbClr val="163470"/>
                </a:solidFill>
              </a:rPr>
              <a:t>Разработан алгоритм оценки системных эффектов в работе интегрированной </a:t>
            </a:r>
            <a:r>
              <a:rPr lang="ru-RU" sz="1500">
                <a:solidFill>
                  <a:srgbClr val="163470"/>
                </a:solidFill>
              </a:rPr>
              <a:t>системы тепло-, хладоснабжения </a:t>
            </a:r>
            <a:r>
              <a:rPr lang="ru-RU" sz="1500" dirty="0">
                <a:solidFill>
                  <a:srgbClr val="163470"/>
                </a:solidFill>
              </a:rPr>
              <a:t>в условиях Севера. Получена качественная и количественная оценка социально-экономических, режимных, экологических эффектов внедрения системы тепло-, хладоснабжения на примере города Якутска. Внедрение технологии интегрированной системы тепло-, и хладоснабжения может сократить расходы электроэнергии до 29% в месяц от общего электропотребления, сэкономить до 519 млн. рублей в год и сократить выбросы </a:t>
            </a:r>
            <a:r>
              <a:rPr lang="en-US" sz="1500" dirty="0">
                <a:solidFill>
                  <a:srgbClr val="163470"/>
                </a:solidFill>
                <a:ea typeface="Calibri"/>
                <a:cs typeface="Times New Roman"/>
              </a:rPr>
              <a:t>CO</a:t>
            </a:r>
            <a:r>
              <a:rPr lang="en-US" sz="1500" baseline="-25000" dirty="0">
                <a:solidFill>
                  <a:srgbClr val="163470"/>
                </a:solidFill>
                <a:ea typeface="Calibri"/>
                <a:cs typeface="Times New Roman"/>
              </a:rPr>
              <a:t>2</a:t>
            </a:r>
            <a:r>
              <a:rPr lang="ru-RU" sz="1500" dirty="0">
                <a:solidFill>
                  <a:srgbClr val="163470"/>
                </a:solidFill>
              </a:rPr>
              <a:t> до 58 тонн в год.</a:t>
            </a:r>
            <a:endParaRPr lang="en-US" sz="1500" dirty="0">
              <a:solidFill>
                <a:srgbClr val="163470"/>
              </a:solidFill>
            </a:endParaRPr>
          </a:p>
          <a:p>
            <a:pPr marL="285750" indent="-285750" algn="just"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rgbClr val="163470"/>
                </a:solidFill>
              </a:rPr>
              <a:t>Разработан инструмент для развития интегрированных систем – ГИС-ориентированная карта-схема трубопроводной сети интегрированной системы тепло-, хладоснабжения г. Якутска с привязкой к местности. Информация может быть использована в технико-экономических расчетах и специализированных программных комплексах гидравлических расчетов (рис. 2).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82D85F-89B1-4C67-830F-C4B832E82C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7" y="1266836"/>
            <a:ext cx="4983045" cy="2408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074F7-02F5-421F-A300-9825DCB53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2" y="184666"/>
            <a:ext cx="683513" cy="6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7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42A105D-8804-43B3-887A-0E1AAE3A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596" y="6384805"/>
            <a:ext cx="40267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94814695-61B9-4A04-AFCC-2C042FEE9D1F}"/>
              </a:ext>
            </a:extLst>
          </p:cNvPr>
          <p:cNvSpPr txBox="1">
            <a:spLocks/>
          </p:cNvSpPr>
          <p:nvPr/>
        </p:nvSpPr>
        <p:spPr bwMode="auto">
          <a:xfrm>
            <a:off x="1367073" y="41672"/>
            <a:ext cx="10895592" cy="95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ctr">
              <a:spcAft>
                <a:spcPts val="300"/>
              </a:spcAft>
              <a:defRPr/>
            </a:pP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Федеральное государственное бюджетное учреждение науки Федеральный исследовательский центр «Якутский научный центр СО РАН» обособленное подразделение Институт физико-технических проблем Севера им. В.П. Ларионова Сибирского отделения РАН</a:t>
            </a:r>
            <a:endParaRPr lang="ru-RU" sz="8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CD204C-661A-4CC1-BAE2-2D7AD84AF80C}"/>
              </a:ext>
            </a:extLst>
          </p:cNvPr>
          <p:cNvSpPr/>
          <p:nvPr/>
        </p:nvSpPr>
        <p:spPr>
          <a:xfrm>
            <a:off x="6325982" y="1751610"/>
            <a:ext cx="5825651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Авторы: </a:t>
            </a: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к.т.н. Сидоров М.М.,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д.т.н. Голиков Н.И., д.т.н. Сараев Ю.Н.</a:t>
            </a:r>
            <a:r>
              <a:rPr kumimoji="0" lang="ru-RU" sz="1400" b="1" i="1" u="none" strike="noStrike" kern="1200" cap="none" spc="0" normalizeH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3D63F-FC07-402F-AE17-4DB3B7613BD4}"/>
              </a:ext>
            </a:extLst>
          </p:cNvPr>
          <p:cNvSpPr txBox="1"/>
          <p:nvPr/>
        </p:nvSpPr>
        <p:spPr>
          <a:xfrm>
            <a:off x="447833" y="6049474"/>
            <a:ext cx="11703800" cy="5770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Публикаци</a:t>
            </a:r>
            <a:r>
              <a:rPr lang="ru-RU" sz="1050" b="1" i="0" noProof="0" dirty="0">
                <a:solidFill>
                  <a:srgbClr val="163470"/>
                </a:solidFill>
                <a:latin typeface="Calibri"/>
              </a:rPr>
              <a:t>я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lang="ru-RU" sz="1050" b="1" i="0" dirty="0">
                <a:solidFill>
                  <a:srgbClr val="163470"/>
                </a:solidFill>
              </a:rPr>
              <a:t> </a:t>
            </a:r>
          </a:p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050" b="1" i="0" dirty="0">
                <a:solidFill>
                  <a:srgbClr val="163470"/>
                </a:solidFill>
              </a:rPr>
              <a:t>Сидоров М.М., Голиков Н.И., Сараев Ю.Н., Тихонов Р.П. Управление уровнем остаточных сварочных напряжений в стыковых соединениях труб из низколегированных сталей ударно-механической обработкой // Тяжелое машиностроение. 2023. № 10. С. 23-28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D8E51-4265-4977-AD61-866D7719B054}"/>
              </a:ext>
            </a:extLst>
          </p:cNvPr>
          <p:cNvSpPr txBox="1"/>
          <p:nvPr/>
        </p:nvSpPr>
        <p:spPr>
          <a:xfrm>
            <a:off x="4227968" y="2183361"/>
            <a:ext cx="7923665" cy="3910501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indent="0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Создан способ и установлены режимы ударно-механической обработки (УМО) (мощностью 420 Вт и скоростью 0,06 м/мин) стыкового соединения трубы класса прочности К60 при которых происходит полная трансформация исходных растягивающих остаточных напряжений, достигающих до +300 МПа на сжимающие. Измеренные значения сжимающих остаточных напряжений после обработки находятся в интервале −100 ÷ −200 МПа. По сравнению с другими технологическими способами УМО имеет ряд преимуществ, которые заключаются в низких энергетических затратах, мобильности, экологической чистоте и производственной безопасности.</a:t>
            </a:r>
          </a:p>
          <a:p>
            <a:pPr marL="0" lvl="0" indent="0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600" b="1" dirty="0">
                <a:solidFill>
                  <a:srgbClr val="163470"/>
                </a:solidFill>
                <a:latin typeface="Calibri"/>
              </a:rPr>
              <a:t>Степень готовности разработки к практическому применению: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 Сформулирована фундаментальная концепция проведения УМО, описывающая технологическое решение в управлении уровнем остаточных сварочных напряжений в стыковых соединениях трубопроводов и обоснование ее полезности.</a:t>
            </a:r>
          </a:p>
          <a:p>
            <a:pPr marL="0" lvl="0" indent="0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Результаты исследований могут быть использованы в разработке рекомендаций по снижению негативных последствий остаточных сварочных напряжений и повысить эффективность процессов проектирования, изготовления и эксплуатации сварных конструкций для работы в условиях Севера и Арктики.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74BBDB-F72C-4904-B503-A5DE5CEF320C}"/>
              </a:ext>
            </a:extLst>
          </p:cNvPr>
          <p:cNvSpPr txBox="1">
            <a:spLocks/>
          </p:cNvSpPr>
          <p:nvPr/>
        </p:nvSpPr>
        <p:spPr>
          <a:xfrm>
            <a:off x="1896209" y="1148633"/>
            <a:ext cx="941175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>
                <a:solidFill>
                  <a:srgbClr val="163470"/>
                </a:solidFill>
                <a:latin typeface="+mn-lt"/>
                <a:ea typeface="+mn-ea"/>
                <a:cs typeface="+mn-cs"/>
              </a:rPr>
              <a:t>Способ управления уровнем остаточных напряжений в стыковых соединениях труб из низколегированных сталей класса прочности К60 ударно-механической обработкой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5B7D70-48F6-4F07-930D-254FC5E77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28B5EF-3748-44FF-85DB-11365568B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3" y="117176"/>
            <a:ext cx="684220" cy="69322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A3AC12-34C0-4693-97D7-92C3F3A9A01C}"/>
              </a:ext>
            </a:extLst>
          </p:cNvPr>
          <p:cNvSpPr/>
          <p:nvPr/>
        </p:nvSpPr>
        <p:spPr>
          <a:xfrm>
            <a:off x="631411" y="5192047"/>
            <a:ext cx="359655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осевых остаточных напряжений в стыковом соединении трубы из стали 10Г2ФБЮ с внутренней стороны после УМО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CAD84A-EF52-42E6-A40D-CCF3A799C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3" y="2183361"/>
            <a:ext cx="3838671" cy="28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7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1155</Words>
  <Application>Microsoft Office PowerPoint</Application>
  <PresentationFormat>Широкоэкранный</PresentationFormat>
  <Paragraphs>40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79142710168</dc:creator>
  <cp:lastModifiedBy>79142710168</cp:lastModifiedBy>
  <cp:revision>4</cp:revision>
  <dcterms:created xsi:type="dcterms:W3CDTF">2023-11-29T05:25:48Z</dcterms:created>
  <dcterms:modified xsi:type="dcterms:W3CDTF">2025-05-22T05:12:29Z</dcterms:modified>
</cp:coreProperties>
</file>