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440" r:id="rId2"/>
    <p:sldId id="441" r:id="rId3"/>
    <p:sldId id="442" r:id="rId4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470"/>
    <a:srgbClr val="FF3300"/>
    <a:srgbClr val="F43F06"/>
    <a:srgbClr val="00CC00"/>
    <a:srgbClr val="ECE890"/>
    <a:srgbClr val="B5C9F1"/>
    <a:srgbClr val="18397A"/>
    <a:srgbClr val="1B4089"/>
    <a:srgbClr val="008A3E"/>
    <a:srgbClr val="F0F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5332" autoAdjust="0"/>
  </p:normalViewPr>
  <p:slideViewPr>
    <p:cSldViewPr snapToGrid="0">
      <p:cViewPr varScale="1">
        <p:scale>
          <a:sx n="111" d="100"/>
          <a:sy n="111" d="100"/>
        </p:scale>
        <p:origin x="1152" y="198"/>
      </p:cViewPr>
      <p:guideLst>
        <p:guide orient="horz" pos="2160"/>
        <p:guide pos="3840"/>
        <p:guide orient="horz" pos="21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66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841" cy="497762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4" y="1"/>
            <a:ext cx="2949841" cy="497762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CE29251B-1858-4AD5-9EA0-DC4B5B393A0E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23170"/>
            <a:ext cx="5445126" cy="4475083"/>
          </a:xfrm>
          <a:prstGeom prst="rect">
            <a:avLst/>
          </a:prstGeom>
        </p:spPr>
        <p:txBody>
          <a:bodyPr vert="horz" lIns="91595" tIns="45798" rIns="91595" bIns="4579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749"/>
            <a:ext cx="2949841" cy="49776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4" y="9444749"/>
            <a:ext cx="2949841" cy="49776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1D82E099-6EB9-476F-A11A-21E927E2E5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72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526" y="1880317"/>
            <a:ext cx="9766479" cy="2099257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7280" y="4413407"/>
            <a:ext cx="10547799" cy="165576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40957" y="868753"/>
            <a:ext cx="3866283" cy="15092"/>
          </a:xfrm>
          <a:prstGeom prst="line">
            <a:avLst/>
          </a:prstGeom>
          <a:ln w="28575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5" y="876299"/>
            <a:ext cx="885825" cy="0"/>
          </a:xfrm>
          <a:prstGeom prst="line">
            <a:avLst/>
          </a:prstGeom>
          <a:ln w="28575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 userDrawn="1"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1B4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949395" y="691634"/>
            <a:ext cx="639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B40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Сибирское отделение Российской академии наук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854" y="505562"/>
            <a:ext cx="756865" cy="74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0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2197-A36F-47E6-BE32-E303756AC480}" type="datetime1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58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463C-CDD0-4E8F-BEFA-9741EA96CC46}" type="datetime1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28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246"/>
          </a:xfrm>
        </p:spPr>
        <p:txBody>
          <a:bodyPr/>
          <a:lstStyle>
            <a:lvl1pPr>
              <a:defRPr sz="4400" b="1"/>
            </a:lvl1pPr>
          </a:lstStyle>
          <a:p>
            <a:pPr>
              <a:lnSpc>
                <a:spcPct val="130000"/>
              </a:lnSpc>
              <a:spcAft>
                <a:spcPts val="1800"/>
              </a:spcAft>
            </a:pPr>
            <a:endParaRPr lang="ru-RU" sz="3600" dirty="0">
              <a:solidFill>
                <a:srgbClr val="1839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E91F-E900-459C-A1E8-AECCDFC75A7C}" type="datetime1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13" y="663987"/>
            <a:ext cx="401641" cy="393474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438128" y="1228398"/>
            <a:ext cx="0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438128" y="0"/>
            <a:ext cx="0" cy="495300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37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3A7D-C416-4D5C-BEB9-4425ED7004C9}" type="datetime1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5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246"/>
          </a:xfrm>
        </p:spPr>
        <p:txBody>
          <a:bodyPr/>
          <a:lstStyle>
            <a:lvl1pPr>
              <a:defRPr sz="4400" b="1"/>
            </a:lvl1pPr>
          </a:lstStyle>
          <a:p>
            <a:pPr>
              <a:lnSpc>
                <a:spcPct val="130000"/>
              </a:lnSpc>
              <a:spcAft>
                <a:spcPts val="1800"/>
              </a:spcAft>
            </a:pPr>
            <a:endParaRPr lang="ru-RU" sz="3600" dirty="0">
              <a:solidFill>
                <a:srgbClr val="1839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</p:spPr>
        <p:txBody>
          <a:bodyPr/>
          <a:lstStyle/>
          <a:p>
            <a:fld id="{51609B3F-C195-44F7-A3A0-7C709B132E91}" type="datetime1">
              <a:rPr lang="ru-RU" smtClean="0"/>
              <a:pPr/>
              <a:t>22.05.2025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</p:spPr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13" y="663987"/>
            <a:ext cx="401641" cy="393474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438128" y="0"/>
            <a:ext cx="0" cy="495300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438128" y="1228398"/>
            <a:ext cx="0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2"/>
          <p:cNvSpPr>
            <a:spLocks noGrp="1"/>
          </p:cNvSpPr>
          <p:nvPr>
            <p:ph idx="13"/>
          </p:nvPr>
        </p:nvSpPr>
        <p:spPr>
          <a:xfrm>
            <a:off x="838203" y="1800912"/>
            <a:ext cx="5010665" cy="4351338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2"/>
          <p:cNvSpPr>
            <a:spLocks noGrp="1"/>
          </p:cNvSpPr>
          <p:nvPr>
            <p:ph idx="14"/>
          </p:nvPr>
        </p:nvSpPr>
        <p:spPr>
          <a:xfrm>
            <a:off x="6248941" y="1800912"/>
            <a:ext cx="5104865" cy="4351338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316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7A76-B6F5-4FDC-8567-F7A3644CFB61}" type="datetime1">
              <a:rPr lang="ru-RU" smtClean="0"/>
              <a:pPr/>
              <a:t>22.05.2025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59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B5EE-DA7F-437D-8311-4E7EB9AB0342}" type="datetime1">
              <a:rPr lang="ru-RU" smtClean="0"/>
              <a:pPr/>
              <a:t>22.05.2025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17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13" y="663987"/>
            <a:ext cx="401641" cy="393474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438128" y="1228398"/>
            <a:ext cx="0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438128" y="0"/>
            <a:ext cx="0" cy="495300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42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F43A-DB89-49F5-B935-D9C310B01F4C}" type="datetime1">
              <a:rPr lang="ru-RU" smtClean="0"/>
              <a:pPr/>
              <a:t>22.05.2025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2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DF59-95A2-4F24-875A-203E0D626C22}" type="datetime1">
              <a:rPr lang="ru-RU" smtClean="0"/>
              <a:pPr/>
              <a:t>22.05.2025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71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A5067-C6A7-4832-B49B-CFC8B49033E9}" type="datetime1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68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63/5.0107396" TargetMode="External"/><Relationship Id="rId2" Type="http://schemas.openxmlformats.org/officeDocument/2006/relationships/hyperlink" Target="https://doi.org/10.17073/1997-308X-2022-4-67-8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F39FA-1456-4AEA-A082-130B38B49F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-184664"/>
            <a:ext cx="18472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Номер слайда 3">
            <a:extLst>
              <a:ext uri="{FF2B5EF4-FFF2-40B4-BE49-F238E27FC236}">
                <a16:creationId xmlns:a16="http://schemas.microsoft.com/office/drawing/2014/main" id="{E4C8663C-C9F7-491F-867B-283B63C7DD31}"/>
              </a:ext>
            </a:extLst>
          </p:cNvPr>
          <p:cNvSpPr txBox="1">
            <a:spLocks/>
          </p:cNvSpPr>
          <p:nvPr/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BE6F39FA-1456-4AEA-A082-130B38B49F0B}" type="slidenum">
              <a:rPr lang="ru-RU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>
                <a:defRPr/>
              </a:pPr>
              <a:t>1</a:t>
            </a:fld>
            <a:endParaRPr lang="ru-R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7B5ED4E-B456-43FF-A866-7261103DDB6C}"/>
              </a:ext>
            </a:extLst>
          </p:cNvPr>
          <p:cNvSpPr/>
          <p:nvPr/>
        </p:nvSpPr>
        <p:spPr>
          <a:xfrm>
            <a:off x="8268678" y="1727613"/>
            <a:ext cx="3406424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>
              <a:defRPr/>
            </a:pPr>
            <a:r>
              <a:rPr lang="ru-RU" sz="1400" b="1" i="1" dirty="0">
                <a:solidFill>
                  <a:srgbClr val="1B4089"/>
                </a:solidFill>
                <a:ea typeface="Verdana" pitchFamily="34" charset="0"/>
              </a:rPr>
              <a:t>Авторы: </a:t>
            </a:r>
            <a:r>
              <a:rPr lang="ru-RU" sz="1400" b="1" i="1" dirty="0" err="1">
                <a:solidFill>
                  <a:srgbClr val="1B4089"/>
                </a:solidFill>
                <a:ea typeface="Verdana" pitchFamily="34" charset="0"/>
              </a:rPr>
              <a:t>к.ф.-м.н</a:t>
            </a:r>
            <a:r>
              <a:rPr lang="ru-RU" sz="1400" b="1" i="1" dirty="0">
                <a:solidFill>
                  <a:srgbClr val="1B4089"/>
                </a:solidFill>
                <a:ea typeface="Verdana" pitchFamily="34" charset="0"/>
              </a:rPr>
              <a:t>. П.П. Шарин, </a:t>
            </a:r>
          </a:p>
          <a:p>
            <a:pPr algn="just">
              <a:defRPr/>
            </a:pPr>
            <a:r>
              <a:rPr lang="ru-RU" sz="1400" b="1" i="1" dirty="0">
                <a:solidFill>
                  <a:srgbClr val="1B4089"/>
                </a:solidFill>
                <a:ea typeface="Verdana" pitchFamily="34" charset="0"/>
              </a:rPr>
              <a:t>                   д.т.н., проф. С.П. Яковлева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Calibri"/>
              <a:ea typeface="Verdana" pitchFamily="34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D99B8C-9412-4154-9108-5B03A1AA5378}"/>
              </a:ext>
            </a:extLst>
          </p:cNvPr>
          <p:cNvSpPr txBox="1"/>
          <p:nvPr/>
        </p:nvSpPr>
        <p:spPr>
          <a:xfrm>
            <a:off x="622420" y="5655691"/>
            <a:ext cx="11442818" cy="138499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marL="171450" lvl="0" indent="-1714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 sz="900" i="1"/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buNone/>
            </a:pPr>
            <a:r>
              <a:rPr lang="ru-RU" sz="1050" b="1" i="0" dirty="0">
                <a:solidFill>
                  <a:srgbClr val="163470"/>
                </a:solidFill>
                <a:latin typeface="Calibri"/>
              </a:rPr>
              <a:t>       Основные </a:t>
            </a:r>
            <a:r>
              <a:rPr lang="ru-RU" sz="1050" b="1" i="0" dirty="0" err="1">
                <a:solidFill>
                  <a:srgbClr val="163470"/>
                </a:solidFill>
                <a:latin typeface="Calibri"/>
              </a:rPr>
              <a:t>п</a:t>
            </a:r>
            <a:r>
              <a:rPr kumimoji="0" lang="ru-RU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убликации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lvl="0"/>
            <a:r>
              <a:rPr lang="ru-RU" sz="1050" dirty="0"/>
              <a:t>Шарин П.П., </a:t>
            </a:r>
            <a:r>
              <a:rPr lang="ru-RU" sz="1050" dirty="0" err="1"/>
              <a:t>Сивцева</a:t>
            </a:r>
            <a:r>
              <a:rPr lang="ru-RU" sz="1050" dirty="0"/>
              <a:t> А.В., Попов В.И. </a:t>
            </a:r>
            <a:r>
              <a:rPr lang="ru-RU" sz="1050" i="0" dirty="0" err="1"/>
              <a:t>Термоокисление</a:t>
            </a:r>
            <a:r>
              <a:rPr lang="ru-RU" sz="1050" i="0" dirty="0"/>
              <a:t> на воздухе </a:t>
            </a:r>
            <a:r>
              <a:rPr lang="ru-RU" sz="1050" i="0" dirty="0" err="1"/>
              <a:t>нанопорошков</a:t>
            </a:r>
            <a:r>
              <a:rPr lang="ru-RU" sz="1050" i="0" dirty="0"/>
              <a:t> алмазов, полученных механическим измельчением природного алмаза и методом детонационного синтеза // </a:t>
            </a:r>
            <a:r>
              <a:rPr lang="ru-RU" sz="1050" i="0" dirty="0" err="1"/>
              <a:t>Изв</a:t>
            </a:r>
            <a:r>
              <a:rPr lang="ru-RU" sz="1050" i="0" dirty="0"/>
              <a:t>. Вузов. Порошковая металлургия и функциональные покрытия. – 2022. –  № 4. – С. 67-83</a:t>
            </a:r>
            <a:r>
              <a:rPr lang="ru-RU" sz="1050" dirty="0"/>
              <a:t>. </a:t>
            </a:r>
            <a:r>
              <a:rPr lang="en-US" sz="1050" i="0" u="sng" dirty="0">
                <a:hlinkClick r:id="rId2"/>
              </a:rPr>
              <a:t>https</a:t>
            </a:r>
            <a:r>
              <a:rPr lang="ru-RU" sz="1050" i="0" u="sng" dirty="0">
                <a:hlinkClick r:id="rId2"/>
              </a:rPr>
              <a:t>://</a:t>
            </a:r>
            <a:r>
              <a:rPr lang="en-US" sz="1050" i="0" u="sng" dirty="0" err="1">
                <a:hlinkClick r:id="rId2"/>
              </a:rPr>
              <a:t>doi</a:t>
            </a:r>
            <a:r>
              <a:rPr lang="ru-RU" sz="1050" i="0" u="sng" dirty="0">
                <a:hlinkClick r:id="rId2"/>
              </a:rPr>
              <a:t>.</a:t>
            </a:r>
            <a:r>
              <a:rPr lang="en-US" sz="1050" i="0" u="sng" dirty="0">
                <a:hlinkClick r:id="rId2"/>
              </a:rPr>
              <a:t>org</a:t>
            </a:r>
            <a:r>
              <a:rPr lang="ru-RU" sz="1050" i="0" u="sng" dirty="0">
                <a:hlinkClick r:id="rId2"/>
              </a:rPr>
              <a:t>/10.17073/1997-308</a:t>
            </a:r>
            <a:r>
              <a:rPr lang="en-US" sz="1050" i="0" u="sng" dirty="0">
                <a:hlinkClick r:id="rId2"/>
              </a:rPr>
              <a:t>X</a:t>
            </a:r>
            <a:r>
              <a:rPr lang="ru-RU" sz="1050" i="0" u="sng" dirty="0">
                <a:hlinkClick r:id="rId2"/>
              </a:rPr>
              <a:t>-2022-4-67-83</a:t>
            </a:r>
            <a:r>
              <a:rPr lang="ru-RU" sz="1050" i="0" dirty="0"/>
              <a:t> </a:t>
            </a:r>
          </a:p>
          <a:p>
            <a:pPr lvl="0"/>
            <a:r>
              <a:rPr lang="en-US" sz="1050" dirty="0" err="1"/>
              <a:t>Akimova</a:t>
            </a:r>
            <a:r>
              <a:rPr lang="en-US" sz="1050" dirty="0"/>
              <a:t> </a:t>
            </a:r>
            <a:r>
              <a:rPr lang="en-US" sz="1050" dirty="0" err="1"/>
              <a:t>M.P.</a:t>
            </a:r>
            <a:r>
              <a:rPr lang="en-US" sz="1050" dirty="0"/>
              <a:t>, </a:t>
            </a:r>
            <a:r>
              <a:rPr lang="en-US" sz="1050" dirty="0" err="1"/>
              <a:t>Sharin</a:t>
            </a:r>
            <a:r>
              <a:rPr lang="en-US" sz="1050" dirty="0"/>
              <a:t>  P.P., </a:t>
            </a:r>
            <a:r>
              <a:rPr lang="en-US" sz="1050" dirty="0" err="1"/>
              <a:t>Svetlolobov</a:t>
            </a:r>
            <a:r>
              <a:rPr lang="en-US" sz="1050" dirty="0"/>
              <a:t> </a:t>
            </a:r>
            <a:r>
              <a:rPr lang="en-US" sz="1050" dirty="0" err="1"/>
              <a:t>M.V.</a:t>
            </a:r>
            <a:r>
              <a:rPr lang="en-US" sz="1050" dirty="0"/>
              <a:t> </a:t>
            </a:r>
            <a:r>
              <a:rPr lang="en-US" sz="1050" i="0" dirty="0"/>
              <a:t>The Structure of Fe-C eutectic Alloy </a:t>
            </a:r>
            <a:r>
              <a:rPr lang="en-US" sz="1050" i="0" dirty="0" err="1"/>
              <a:t>Obtatned</a:t>
            </a:r>
            <a:r>
              <a:rPr lang="en-US" sz="1050" i="0" dirty="0"/>
              <a:t> by the Interaction of Diamond with Low-</a:t>
            </a:r>
            <a:r>
              <a:rPr lang="en-US" sz="1050" i="0" dirty="0" err="1"/>
              <a:t>cardon</a:t>
            </a:r>
            <a:r>
              <a:rPr lang="en-US" sz="1050" i="0" dirty="0"/>
              <a:t> Steel // </a:t>
            </a:r>
            <a:r>
              <a:rPr lang="en-US" sz="1050" i="0" dirty="0" err="1"/>
              <a:t>AIP</a:t>
            </a:r>
            <a:r>
              <a:rPr lang="en-US" sz="1050" i="0" dirty="0"/>
              <a:t> Conf. Proc. – 020024 (2022). – Vol. 2528. –  Is. 1. </a:t>
            </a:r>
            <a:r>
              <a:rPr lang="en-US" sz="1050" i="0" u="sng" dirty="0">
                <a:hlinkClick r:id="rId3"/>
              </a:rPr>
              <a:t>https://doi.org/10.1063/5.0107396</a:t>
            </a:r>
            <a:endParaRPr lang="ru-RU" sz="1050" i="0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75173F-3BF1-490A-ADBD-00CE94BF1CCE}"/>
              </a:ext>
            </a:extLst>
          </p:cNvPr>
          <p:cNvSpPr txBox="1"/>
          <p:nvPr/>
        </p:nvSpPr>
        <p:spPr>
          <a:xfrm>
            <a:off x="5252902" y="2294975"/>
            <a:ext cx="6578607" cy="3022614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>
            <a:defPPr>
              <a:defRPr lang="ru-RU"/>
            </a:defPPr>
            <a:lvl1pPr marL="171450" lvl="0" indent="-171450" algn="just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  <a:latin typeface="+mj-lt"/>
              </a:defRPr>
            </a:lvl1pPr>
          </a:lstStyle>
          <a:p>
            <a:pPr marL="0" indent="0" algn="l">
              <a:spcBef>
                <a:spcPts val="0"/>
              </a:spcBef>
              <a:buClr>
                <a:srgbClr val="70AD47">
                  <a:lumMod val="75000"/>
                </a:srgbClr>
              </a:buClr>
              <a:buNone/>
              <a:defRPr/>
            </a:pPr>
            <a:endParaRPr lang="ru-RU" sz="1600" dirty="0">
              <a:solidFill>
                <a:srgbClr val="163470"/>
              </a:solidFill>
              <a:latin typeface="Calibri"/>
            </a:endParaRPr>
          </a:p>
          <a:p>
            <a:pPr marL="0" indent="0">
              <a:spcBef>
                <a:spcPts val="0"/>
              </a:spcBef>
              <a:buClr>
                <a:srgbClr val="70AD47">
                  <a:lumMod val="75000"/>
                </a:srgbClr>
              </a:buClr>
              <a:buNone/>
              <a:defRPr/>
            </a:pPr>
            <a:endParaRPr lang="ru-RU" sz="1600" dirty="0">
              <a:solidFill>
                <a:srgbClr val="163470"/>
              </a:solidFill>
              <a:latin typeface="Calibri"/>
            </a:endParaRPr>
          </a:p>
          <a:p>
            <a:pPr marL="0" indent="0">
              <a:spcBef>
                <a:spcPts val="0"/>
              </a:spcBef>
              <a:buClr>
                <a:srgbClr val="70AD47">
                  <a:lumMod val="75000"/>
                </a:srgbClr>
              </a:buClr>
              <a:buNone/>
              <a:defRPr/>
            </a:pPr>
            <a:r>
              <a:rPr lang="ru-RU" sz="1600" dirty="0">
                <a:solidFill>
                  <a:srgbClr val="163470"/>
                </a:solidFill>
                <a:latin typeface="Calibri"/>
              </a:rPr>
              <a:t>Для решения актуальной проблемы получения алмазных </a:t>
            </a:r>
            <a:r>
              <a:rPr lang="ru-RU" sz="1600" dirty="0" err="1">
                <a:solidFill>
                  <a:srgbClr val="163470"/>
                </a:solidFill>
                <a:latin typeface="Calibri"/>
              </a:rPr>
              <a:t>нанопорошков</a:t>
            </a:r>
            <a:r>
              <a:rPr lang="ru-RU" sz="1600" dirty="0">
                <a:solidFill>
                  <a:srgbClr val="163470"/>
                </a:solidFill>
                <a:latin typeface="Calibri"/>
              </a:rPr>
              <a:t>, необходимых в машиностроении, микроэлектронике, медицине и т.д., развиты научные основы и разработана инновационная технология измельчения природного алмаза с химической очисткой и термической модификацией </a:t>
            </a:r>
            <a:r>
              <a:rPr lang="ru-RU" sz="1600" dirty="0" err="1">
                <a:solidFill>
                  <a:srgbClr val="163470"/>
                </a:solidFill>
                <a:latin typeface="Calibri"/>
              </a:rPr>
              <a:t>нанокристаллов</a:t>
            </a:r>
            <a:r>
              <a:rPr lang="ru-RU" sz="1600" dirty="0">
                <a:solidFill>
                  <a:srgbClr val="163470"/>
                </a:solidFill>
                <a:latin typeface="Calibri"/>
              </a:rPr>
              <a:t>. Современными высокоразрешающими методами исследованы первичные частицы </a:t>
            </a:r>
            <a:r>
              <a:rPr lang="ru-RU" sz="1600" dirty="0" err="1">
                <a:solidFill>
                  <a:srgbClr val="163470"/>
                </a:solidFill>
                <a:latin typeface="Calibri"/>
              </a:rPr>
              <a:t>наноалмаза</a:t>
            </a:r>
            <a:r>
              <a:rPr lang="ru-RU" sz="1600" dirty="0">
                <a:solidFill>
                  <a:srgbClr val="163470"/>
                </a:solidFill>
                <a:latin typeface="Calibri"/>
              </a:rPr>
              <a:t> и их оболочка. Выявлены условия эффективного удаления атомов аморфного и </a:t>
            </a:r>
            <a:r>
              <a:rPr lang="ru-RU" sz="1600" dirty="0" err="1">
                <a:solidFill>
                  <a:srgbClr val="163470"/>
                </a:solidFill>
                <a:latin typeface="Calibri"/>
              </a:rPr>
              <a:t>графитоподобного</a:t>
            </a:r>
            <a:r>
              <a:rPr lang="ru-RU" sz="1600" dirty="0">
                <a:solidFill>
                  <a:srgbClr val="163470"/>
                </a:solidFill>
                <a:latin typeface="Calibri"/>
              </a:rPr>
              <a:t> углерода. Сравнение с промышленно выпускаемым </a:t>
            </a:r>
            <a:r>
              <a:rPr lang="ru-RU" sz="1600" dirty="0" err="1">
                <a:solidFill>
                  <a:srgbClr val="163470"/>
                </a:solidFill>
                <a:latin typeface="Calibri"/>
              </a:rPr>
              <a:t>наноалмазом</a:t>
            </a:r>
            <a:r>
              <a:rPr lang="ru-RU" sz="1600" dirty="0">
                <a:solidFill>
                  <a:srgbClr val="163470"/>
                </a:solidFill>
                <a:latin typeface="Calibri"/>
              </a:rPr>
              <a:t> детонационного синтеза показало, что природный </a:t>
            </a:r>
            <a:r>
              <a:rPr lang="ru-RU" sz="1600" dirty="0" err="1">
                <a:solidFill>
                  <a:srgbClr val="163470"/>
                </a:solidFill>
                <a:latin typeface="Calibri"/>
              </a:rPr>
              <a:t>наноалмаз</a:t>
            </a:r>
            <a:r>
              <a:rPr lang="ru-RU" sz="1600" dirty="0">
                <a:solidFill>
                  <a:srgbClr val="163470"/>
                </a:solidFill>
                <a:latin typeface="Calibri"/>
              </a:rPr>
              <a:t> в целом не уступает ему по характеристикам. Преимущество разработанного метода – возможность получения </a:t>
            </a:r>
            <a:r>
              <a:rPr lang="ru-RU" sz="1600" dirty="0" err="1">
                <a:solidFill>
                  <a:srgbClr val="163470"/>
                </a:solidFill>
                <a:latin typeface="Calibri"/>
              </a:rPr>
              <a:t>наночастиц</a:t>
            </a:r>
            <a:r>
              <a:rPr lang="ru-RU" sz="1600" dirty="0">
                <a:solidFill>
                  <a:srgbClr val="163470"/>
                </a:solidFill>
                <a:latin typeface="Calibri"/>
              </a:rPr>
              <a:t> алмаза с контролируемыми и воспроизводимыми свойствами.</a:t>
            </a:r>
          </a:p>
          <a:p>
            <a:pPr marL="0" indent="0">
              <a:spcBef>
                <a:spcPts val="0"/>
              </a:spcBef>
              <a:buClr>
                <a:srgbClr val="70AD47">
                  <a:lumMod val="75000"/>
                </a:srgbClr>
              </a:buClr>
              <a:buNone/>
              <a:defRPr/>
            </a:pPr>
            <a:endParaRPr lang="ru-RU" sz="1600" dirty="0">
              <a:solidFill>
                <a:srgbClr val="163470"/>
              </a:solidFill>
              <a:latin typeface="Calibri"/>
            </a:endParaRPr>
          </a:p>
          <a:p>
            <a:pPr marL="0" indent="0" algn="l">
              <a:spcBef>
                <a:spcPts val="0"/>
              </a:spcBef>
              <a:buClr>
                <a:srgbClr val="70AD47">
                  <a:lumMod val="75000"/>
                </a:srgbClr>
              </a:buClr>
              <a:buNone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BF663E75-4D91-4F1D-9D8D-48DA7405EA53}"/>
              </a:ext>
            </a:extLst>
          </p:cNvPr>
          <p:cNvSpPr txBox="1">
            <a:spLocks/>
          </p:cNvSpPr>
          <p:nvPr/>
        </p:nvSpPr>
        <p:spPr>
          <a:xfrm>
            <a:off x="1883507" y="951202"/>
            <a:ext cx="9605107" cy="7848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163470"/>
                </a:solidFill>
                <a:latin typeface="+mn-lt"/>
                <a:ea typeface="+mn-ea"/>
                <a:cs typeface="+mn-cs"/>
              </a:rPr>
              <a:t>Технология получения </a:t>
            </a:r>
            <a:r>
              <a:rPr lang="ru-RU" sz="1800" b="1" dirty="0" err="1">
                <a:solidFill>
                  <a:srgbClr val="163470"/>
                </a:solidFill>
                <a:latin typeface="+mn-lt"/>
                <a:ea typeface="+mn-ea"/>
                <a:cs typeface="+mn-cs"/>
              </a:rPr>
              <a:t>термомодифицированных</a:t>
            </a:r>
            <a:r>
              <a:rPr lang="ru-RU" sz="1800" b="1" dirty="0">
                <a:solidFill>
                  <a:srgbClr val="16347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1" dirty="0" err="1">
                <a:solidFill>
                  <a:srgbClr val="163470"/>
                </a:solidFill>
                <a:latin typeface="+mn-lt"/>
                <a:ea typeface="+mn-ea"/>
                <a:cs typeface="+mn-cs"/>
              </a:rPr>
              <a:t>наноалмазов</a:t>
            </a:r>
            <a:r>
              <a:rPr lang="ru-RU" sz="1800" b="1" dirty="0">
                <a:solidFill>
                  <a:srgbClr val="163470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ctr"/>
            <a:r>
              <a:rPr lang="ru-RU" sz="1800" b="1" dirty="0">
                <a:solidFill>
                  <a:srgbClr val="163470"/>
                </a:solidFill>
                <a:latin typeface="+mn-lt"/>
                <a:ea typeface="+mn-ea"/>
                <a:cs typeface="+mn-cs"/>
              </a:rPr>
              <a:t>для промышленного применения</a:t>
            </a:r>
          </a:p>
          <a:p>
            <a:pPr algn="ctr"/>
            <a:endParaRPr lang="ru-RU" sz="1400" b="1" dirty="0">
              <a:solidFill>
                <a:srgbClr val="16347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971FFB2F-AF17-41A3-8079-B3EE81786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4"/>
            <a:ext cx="18472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8">
            <a:extLst>
              <a:ext uri="{FF2B5EF4-FFF2-40B4-BE49-F238E27FC236}">
                <a16:creationId xmlns:a16="http://schemas.microsoft.com/office/drawing/2014/main" id="{BFA42596-8DDA-4C72-A29F-4785764AB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16000" contrast="30000"/>
          </a:blip>
          <a:srcRect/>
          <a:stretch>
            <a:fillRect/>
          </a:stretch>
        </p:blipFill>
        <p:spPr bwMode="auto">
          <a:xfrm>
            <a:off x="562194" y="2440745"/>
            <a:ext cx="2175853" cy="207498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10B57D9A-E713-4703-84EB-A8E07B2AF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-14000" contrast="20000"/>
          </a:blip>
          <a:srcRect/>
          <a:stretch>
            <a:fillRect/>
          </a:stretch>
        </p:blipFill>
        <p:spPr bwMode="auto">
          <a:xfrm>
            <a:off x="2894662" y="2443963"/>
            <a:ext cx="2130411" cy="2050664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" name="Rectangle 10">
            <a:extLst>
              <a:ext uri="{FF2B5EF4-FFF2-40B4-BE49-F238E27FC236}">
                <a16:creationId xmlns:a16="http://schemas.microsoft.com/office/drawing/2014/main" id="{72E8E8CE-39ED-4076-BB8D-37751AECD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249" y="1948375"/>
            <a:ext cx="4276579" cy="4686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ПЕРВИЧНЫЕ ЧАСТИЦЫ НАНОПОРОШКОВ АЛМАЗА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199E2B19-57B2-45DE-907E-71220CDC4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809" y="4577350"/>
            <a:ext cx="4339883" cy="9371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1, 2 – КРИСТАЛЛИЧЕСКИЕ ЯДРА ПЕРВИЧНЫХ ЧАСТИЦ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СТРЕЛКАМИ ПОКАЗАНЫ ФРАГМЕНТЫ </a:t>
            </a:r>
            <a:r>
              <a:rPr kumimoji="0" lang="ru-RU" sz="1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ГРАФИТОПОДОБНЫХ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ОБРАЗОВАНИЙ ИЗ УГЛЕРОДА В </a:t>
            </a: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SP</a:t>
            </a:r>
            <a:r>
              <a:rPr kumimoji="0" lang="ru-RU" sz="1000" b="1" i="0" u="none" strike="noStrike" cap="none" normalizeH="0" baseline="3000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-СОСТОЯНИИ И</a:t>
            </a:r>
            <a:b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АМОРФНОГО УГЛЕРОДА В </a:t>
            </a: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SP</a:t>
            </a:r>
            <a:r>
              <a:rPr kumimoji="0" lang="ru-RU" sz="1000" b="1" i="0" u="none" strike="noStrike" cap="none" normalizeH="0" baseline="3000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-СОСТОЯНИИ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</a:t>
            </a:r>
            <a:r>
              <a:rPr kumimoji="0" lang="ru-RU" sz="105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просвечивающая электронная микроскопия</a:t>
            </a:r>
            <a:r>
              <a:rPr kumimoji="0" lang="ru-R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F87C628-76C9-4F5A-8542-D9D2994D23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38" y="322993"/>
            <a:ext cx="850869" cy="861439"/>
          </a:xfrm>
          <a:prstGeom prst="rect">
            <a:avLst/>
          </a:prstGeom>
        </p:spPr>
      </p:pic>
      <p:sp>
        <p:nvSpPr>
          <p:cNvPr id="28" name="Заголовок 3">
            <a:extLst>
              <a:ext uri="{FF2B5EF4-FFF2-40B4-BE49-F238E27FC236}">
                <a16:creationId xmlns:a16="http://schemas.microsoft.com/office/drawing/2014/main" id="{95945CD2-4EAB-4EC1-AA7E-4D1C46B8FD2A}"/>
              </a:ext>
            </a:extLst>
          </p:cNvPr>
          <p:cNvSpPr txBox="1">
            <a:spLocks/>
          </p:cNvSpPr>
          <p:nvPr/>
        </p:nvSpPr>
        <p:spPr bwMode="auto">
          <a:xfrm>
            <a:off x="1748199" y="89763"/>
            <a:ext cx="10270067" cy="86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marL="903288" indent="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algn="ctr">
              <a:defRPr/>
            </a:pPr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Институт физико-технических проблем Севера СО РАН – обособленное подразделение Федерального исследовательского центра «Якутский научный центр СО РАН»</a:t>
            </a:r>
          </a:p>
        </p:txBody>
      </p:sp>
    </p:spTree>
    <p:extLst>
      <p:ext uri="{BB962C8B-B14F-4D97-AF65-F5344CB8AC3E}">
        <p14:creationId xmlns:p14="http://schemas.microsoft.com/office/powerpoint/2010/main" val="238480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C7FCA02D-C67C-4322-BB92-DFD1431623E0}"/>
              </a:ext>
            </a:extLst>
          </p:cNvPr>
          <p:cNvSpPr txBox="1">
            <a:spLocks/>
          </p:cNvSpPr>
          <p:nvPr/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BE6F39FA-1456-4AEA-A082-130B38B49F0B}" type="slidenum">
              <a:rPr lang="ru-RU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>
                <a:defRPr/>
              </a:pPr>
              <a:t>2</a:t>
            </a:fld>
            <a:endParaRPr lang="ru-R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C71A252-1000-44A2-952E-6D5456381F12}"/>
              </a:ext>
            </a:extLst>
          </p:cNvPr>
          <p:cNvSpPr/>
          <p:nvPr/>
        </p:nvSpPr>
        <p:spPr>
          <a:xfrm>
            <a:off x="6540649" y="1711298"/>
            <a:ext cx="5474744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Авторы: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к.г.н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. Ноговицын</a:t>
            </a:r>
            <a:r>
              <a:rPr kumimoji="0" lang="ru-RU" sz="1400" b="1" i="1" u="none" strike="noStrike" kern="1200" cap="none" spc="0" normalizeH="0" noProof="0" dirty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 Д.Д., </a:t>
            </a:r>
            <a:r>
              <a:rPr kumimoji="0" lang="ru-RU" sz="1400" b="1" i="1" u="none" strike="noStrike" kern="1200" cap="none" spc="0" normalizeH="0" noProof="0" dirty="0" err="1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к.г.н</a:t>
            </a:r>
            <a:r>
              <a:rPr kumimoji="0" lang="ru-RU" sz="1400" b="1" i="1" u="none" strike="noStrike" kern="1200" cap="none" spc="0" normalizeH="0" noProof="0" dirty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. Николаева Н.А., </a:t>
            </a:r>
            <a:r>
              <a:rPr kumimoji="0" lang="ru-RU" sz="1400" b="1" i="1" u="none" strike="noStrike" kern="1200" cap="none" spc="0" normalizeH="0" noProof="0" dirty="0" err="1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н.с</a:t>
            </a:r>
            <a:r>
              <a:rPr kumimoji="0" lang="ru-RU" sz="1400" b="1" i="1" u="none" strike="noStrike" kern="1200" cap="none" spc="0" normalizeH="0" noProof="0" dirty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. Шеина З.М., </a:t>
            </a:r>
            <a:r>
              <a:rPr kumimoji="0" lang="ru-RU" sz="1400" b="1" i="1" u="none" strike="noStrike" kern="1200" cap="none" spc="0" normalizeH="0" noProof="0" dirty="0" err="1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м.н.с</a:t>
            </a:r>
            <a:r>
              <a:rPr kumimoji="0" lang="ru-RU" sz="1400" b="1" i="1" u="none" strike="noStrike" kern="1200" cap="none" spc="0" normalizeH="0" noProof="0" dirty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. Сергеева Л.П., </a:t>
            </a:r>
            <a:r>
              <a:rPr kumimoji="0" lang="ru-RU" sz="1400" b="1" i="1" u="none" strike="noStrike" kern="1200" cap="none" spc="0" normalizeH="0" noProof="0" dirty="0" err="1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н.с</a:t>
            </a:r>
            <a:r>
              <a:rPr kumimoji="0" lang="ru-RU" sz="1400" b="1" i="1" u="none" strike="noStrike" kern="1200" cap="none" spc="0" normalizeH="0" noProof="0" dirty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. </a:t>
            </a:r>
            <a:r>
              <a:rPr kumimoji="0" lang="ru-RU" sz="1400" b="1" i="1" u="none" strike="noStrike" kern="1200" cap="none" spc="0" normalizeH="0" noProof="0" dirty="0" err="1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Пинигин</a:t>
            </a:r>
            <a:r>
              <a:rPr kumimoji="0" lang="ru-RU" sz="1400" b="1" i="1" u="none" strike="noStrike" kern="1200" cap="none" spc="0" normalizeH="0" noProof="0" dirty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 Д.Д., </a:t>
            </a:r>
            <a:r>
              <a:rPr lang="ru-RU" sz="1400" b="1" i="1" dirty="0" err="1">
                <a:solidFill>
                  <a:srgbClr val="1B4089"/>
                </a:solidFill>
                <a:latin typeface="Calibri"/>
                <a:ea typeface="Verdana" pitchFamily="34" charset="0"/>
              </a:rPr>
              <a:t>вед.инж</a:t>
            </a:r>
            <a:r>
              <a:rPr lang="ru-RU" sz="1400" b="1" i="1" dirty="0">
                <a:solidFill>
                  <a:srgbClr val="1B4089"/>
                </a:solidFill>
                <a:latin typeface="Calibri"/>
                <a:ea typeface="Verdana" pitchFamily="34" charset="0"/>
              </a:rPr>
              <a:t>.</a:t>
            </a:r>
            <a:r>
              <a:rPr kumimoji="0" lang="ru-RU" sz="1400" b="1" i="1" u="none" strike="noStrike" kern="1200" cap="none" spc="0" normalizeH="0" noProof="0" dirty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Никулин К.В. 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Calibri"/>
              <a:ea typeface="Verdana" pitchFamily="34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5996A1-1B4C-448D-BBB7-F96423228381}"/>
              </a:ext>
            </a:extLst>
          </p:cNvPr>
          <p:cNvSpPr txBox="1"/>
          <p:nvPr/>
        </p:nvSpPr>
        <p:spPr>
          <a:xfrm>
            <a:off x="459262" y="6180226"/>
            <a:ext cx="10556569" cy="7386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marL="171450" lvl="0" indent="-1714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 sz="900" i="1"/>
            </a:lvl1pPr>
          </a:lstStyle>
          <a:p>
            <a:pPr marL="0" indent="0" algn="just">
              <a:buClr>
                <a:srgbClr val="70AD47">
                  <a:lumMod val="75000"/>
                </a:srgbClr>
              </a:buClr>
              <a:buNone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Публикации</a:t>
            </a:r>
            <a:r>
              <a:rPr lang="ru-RU" sz="1050" b="1" i="0" dirty="0">
                <a:solidFill>
                  <a:srgbClr val="163470"/>
                </a:solidFill>
              </a:rPr>
              <a:t>: 1. Николаева Н.А. Пинигин Д.Д. Экологические критерии взаимодействия крупных угольных энергопроектов с природной средой в Южной Якутии // Сборник трудов </a:t>
            </a:r>
            <a:r>
              <a:rPr lang="en-US" sz="1050" b="1" i="0" dirty="0">
                <a:solidFill>
                  <a:srgbClr val="163470"/>
                </a:solidFill>
              </a:rPr>
              <a:t>EURASTRENCOLD-2022</a:t>
            </a:r>
            <a:r>
              <a:rPr lang="ru-RU" sz="1050" b="1" i="0" dirty="0">
                <a:solidFill>
                  <a:srgbClr val="163470"/>
                </a:solidFill>
              </a:rPr>
              <a:t>. с. 342-347</a:t>
            </a:r>
          </a:p>
          <a:p>
            <a:pPr marL="0" indent="0" algn="just">
              <a:buClr>
                <a:srgbClr val="70AD47">
                  <a:lumMod val="75000"/>
                </a:srgbClr>
              </a:buClr>
              <a:buNone/>
              <a:defRPr/>
            </a:pPr>
            <a:r>
              <a:rPr lang="ru-RU" sz="1050" b="1" i="0" dirty="0">
                <a:solidFill>
                  <a:srgbClr val="163470"/>
                </a:solidFill>
              </a:rPr>
              <a:t>2. Ноговицын Д.Д., Пинигин Д.Д., Шеина З.М., Сергеева Л.П. Влияние угольных месторождений В Южной Якутии на окружающую среду // журнал «Безопасность жизнедеятельности». 2022. №8(260). С. 30-33. (ИФ РИНЦ 0,300)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EE71C-9C0F-49FA-B344-7E7B852949BB}"/>
              </a:ext>
            </a:extLst>
          </p:cNvPr>
          <p:cNvSpPr txBox="1"/>
          <p:nvPr/>
        </p:nvSpPr>
        <p:spPr>
          <a:xfrm>
            <a:off x="6274822" y="2549655"/>
            <a:ext cx="5740571" cy="3299394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>
            <a:defPPr>
              <a:defRPr lang="ru-RU"/>
            </a:defPPr>
            <a:lvl1pPr marL="171450" lvl="0" indent="-171450" algn="just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  <a:latin typeface="+mj-lt"/>
              </a:defRPr>
            </a:lvl1pPr>
          </a:lstStyle>
          <a:p>
            <a:pPr>
              <a:spcBef>
                <a:spcPts val="0"/>
              </a:spcBef>
              <a:buClr>
                <a:srgbClr val="70AD47">
                  <a:lumMod val="75000"/>
                </a:srgbClr>
              </a:buClr>
              <a:defRPr/>
            </a:pPr>
            <a:r>
              <a:rPr lang="ru-RU" sz="1600" dirty="0">
                <a:solidFill>
                  <a:srgbClr val="163470"/>
                </a:solidFill>
                <a:latin typeface="Calibri"/>
              </a:rPr>
              <a:t>Разработана комплексная методическая схема изучения взаимодействия угледобывающих комплексов Южной Якутии с природной средой в составе природно-технических систем для обоснования выбора экологически безопасных критериев, полученных в результате изучения технологических условий, природно-географических предпосылок экологической безопасности, устойчивости ландшафтов и природно-хозяйственного потенциала. Это превышения: а) степени техногенной нарушенности территорий; б) фоновых значений загрязняющих веществ для атмосферного воздуха; в) ПДК загрязняющих веществ для поверхностных вод; г) степени природной устойчивости ландшафтов (рис. 1). </a:t>
            </a:r>
          </a:p>
          <a:p>
            <a:pPr>
              <a:spcBef>
                <a:spcPts val="0"/>
              </a:spcBef>
              <a:buClr>
                <a:srgbClr val="70AD47">
                  <a:lumMod val="75000"/>
                </a:srgbClr>
              </a:buClr>
              <a:defRPr/>
            </a:pPr>
            <a:r>
              <a:rPr lang="ru-RU" sz="1600" dirty="0">
                <a:solidFill>
                  <a:srgbClr val="163470"/>
                </a:solidFill>
                <a:latin typeface="Calibri"/>
              </a:rPr>
              <a:t>Оценена </a:t>
            </a:r>
            <a:r>
              <a:rPr lang="ru-RU" sz="1600" dirty="0" err="1">
                <a:solidFill>
                  <a:srgbClr val="163470"/>
                </a:solidFill>
                <a:latin typeface="Calibri"/>
              </a:rPr>
              <a:t>преобразованность</a:t>
            </a:r>
            <a:r>
              <a:rPr lang="ru-RU" sz="1600" dirty="0">
                <a:solidFill>
                  <a:srgbClr val="163470"/>
                </a:solidFill>
                <a:latin typeface="Calibri"/>
              </a:rPr>
              <a:t> ландшафтов Эльгинского и Верхне-</a:t>
            </a:r>
            <a:r>
              <a:rPr lang="ru-RU" sz="1600" dirty="0" err="1">
                <a:solidFill>
                  <a:srgbClr val="163470"/>
                </a:solidFill>
                <a:latin typeface="Calibri"/>
              </a:rPr>
              <a:t>Талуминского</a:t>
            </a:r>
            <a:r>
              <a:rPr lang="ru-RU" sz="1600" dirty="0">
                <a:solidFill>
                  <a:srgbClr val="163470"/>
                </a:solidFill>
                <a:latin typeface="Calibri"/>
              </a:rPr>
              <a:t> месторождений с применением дистанционных методов на 2022 г. (Рис. 2).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C2B8EFC-FD54-4564-9762-F289D726F6C7}"/>
              </a:ext>
            </a:extLst>
          </p:cNvPr>
          <p:cNvSpPr txBox="1">
            <a:spLocks/>
          </p:cNvSpPr>
          <p:nvPr/>
        </p:nvSpPr>
        <p:spPr>
          <a:xfrm>
            <a:off x="484866" y="1164101"/>
            <a:ext cx="11579913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163470"/>
                </a:solidFill>
                <a:latin typeface="+mn-lt"/>
                <a:ea typeface="+mn-ea"/>
                <a:cs typeface="+mn-cs"/>
              </a:rPr>
              <a:t>Экологические критерии взаимодействия проектов ТЭК с окружающей природной средой </a:t>
            </a:r>
          </a:p>
          <a:p>
            <a:pPr algn="ctr"/>
            <a:r>
              <a:rPr lang="ru-RU" sz="1800" b="1" dirty="0">
                <a:solidFill>
                  <a:srgbClr val="163470"/>
                </a:solidFill>
                <a:latin typeface="+mn-lt"/>
                <a:ea typeface="+mn-ea"/>
                <a:cs typeface="+mn-cs"/>
              </a:rPr>
              <a:t>и их типизация с фоновыми геосистемами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13CC453-E7E4-4050-934B-F5D16A376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4"/>
            <a:ext cx="18472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5E289C-4375-4D2F-9E21-37C02DAB8BF7}"/>
              </a:ext>
            </a:extLst>
          </p:cNvPr>
          <p:cNvSpPr txBox="1"/>
          <p:nvPr/>
        </p:nvSpPr>
        <p:spPr>
          <a:xfrm>
            <a:off x="365475" y="5175735"/>
            <a:ext cx="2102197" cy="93871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lvl="0" algn="ctr"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Рисунок 1</a:t>
            </a:r>
            <a:r>
              <a:rPr kumimoji="0" lang="ru-RU" sz="1100" b="0" i="0" u="none" strike="noStrike" kern="1200" cap="none" spc="0" normalizeH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ru-RU" sz="1100" dirty="0">
                <a:solidFill>
                  <a:srgbClr val="163470"/>
                </a:solidFill>
              </a:rPr>
              <a:t>- Методическая схема геосистемного анализа взаимодействия крупных объектов ТЭК с природной средой  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93341A-E2E6-476C-93FB-6CEE72C22C2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95" y="1800737"/>
            <a:ext cx="2648422" cy="33590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A785CD9-9946-435D-9258-B98407DA0F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287" y="1800737"/>
            <a:ext cx="3484052" cy="335903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D6FCCE-C8F9-4671-AEC4-DF987BC3E8B3}"/>
              </a:ext>
            </a:extLst>
          </p:cNvPr>
          <p:cNvSpPr txBox="1"/>
          <p:nvPr/>
        </p:nvSpPr>
        <p:spPr>
          <a:xfrm>
            <a:off x="3263580" y="5175735"/>
            <a:ext cx="2631466" cy="93871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Рисунок 2</a:t>
            </a:r>
            <a:r>
              <a:rPr kumimoji="0" lang="ru-RU" sz="1100" b="0" i="0" u="none" strike="noStrike" kern="1200" cap="none" spc="0" normalizeH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lang="ru-RU" sz="1100" dirty="0">
                <a:solidFill>
                  <a:srgbClr val="163470"/>
                </a:solidFill>
                <a:latin typeface="Calibri"/>
              </a:rPr>
              <a:t>Карта-схема преобразованности ландшафтов при освоении Верхне-</a:t>
            </a:r>
            <a:r>
              <a:rPr lang="ru-RU" sz="1100" dirty="0" err="1">
                <a:solidFill>
                  <a:srgbClr val="163470"/>
                </a:solidFill>
                <a:latin typeface="Calibri"/>
              </a:rPr>
              <a:t>Талуминского</a:t>
            </a:r>
            <a:r>
              <a:rPr lang="ru-RU" sz="1100" dirty="0">
                <a:solidFill>
                  <a:srgbClr val="163470"/>
                </a:solidFill>
                <a:latin typeface="Calibri"/>
              </a:rPr>
              <a:t> месторождения, Нерюнгринский район (2022 г.).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Заголовок 3">
            <a:extLst>
              <a:ext uri="{FF2B5EF4-FFF2-40B4-BE49-F238E27FC236}">
                <a16:creationId xmlns:a16="http://schemas.microsoft.com/office/drawing/2014/main" id="{2A3DF677-DE62-4F7E-B42A-3CBCF9A415B5}"/>
              </a:ext>
            </a:extLst>
          </p:cNvPr>
          <p:cNvSpPr txBox="1">
            <a:spLocks/>
          </p:cNvSpPr>
          <p:nvPr/>
        </p:nvSpPr>
        <p:spPr bwMode="auto">
          <a:xfrm>
            <a:off x="1748199" y="89763"/>
            <a:ext cx="10270067" cy="86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marL="903288" indent="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algn="ctr">
              <a:defRPr/>
            </a:pPr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Институт физико-технических проблем Севера СО РАН – обособленное подразделение Федерального исследовательского центра «Якутский научный центр СО РАН»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77B65B-0DEB-4AA9-87DA-BAE165170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36" y="232474"/>
            <a:ext cx="850869" cy="8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49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33E92B6C-4EAE-4C2A-B381-A8503FE8331E}"/>
              </a:ext>
            </a:extLst>
          </p:cNvPr>
          <p:cNvSpPr txBox="1">
            <a:spLocks/>
          </p:cNvSpPr>
          <p:nvPr/>
        </p:nvSpPr>
        <p:spPr>
          <a:xfrm>
            <a:off x="11615596" y="6384805"/>
            <a:ext cx="40267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BE6F39FA-1456-4AEA-A082-130B38B49F0B}" type="slidenum">
              <a:rPr lang="ru-RU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>
                <a:defRPr/>
              </a:pPr>
              <a:t>3</a:t>
            </a:fld>
            <a:endParaRPr lang="ru-R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AC617ABF-8D4B-4F6E-B369-85D0D8A7601A}"/>
              </a:ext>
            </a:extLst>
          </p:cNvPr>
          <p:cNvSpPr txBox="1">
            <a:spLocks/>
          </p:cNvSpPr>
          <p:nvPr/>
        </p:nvSpPr>
        <p:spPr bwMode="auto">
          <a:xfrm>
            <a:off x="1756372" y="21620"/>
            <a:ext cx="9927654" cy="75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marL="903288" indent="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algn="ctr">
              <a:spcAft>
                <a:spcPts val="300"/>
              </a:spcAft>
              <a:defRPr/>
            </a:pPr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ФГБУН Федеральный исследовательский центр «Якутский научный центр СО РАН» </a:t>
            </a:r>
          </a:p>
          <a:p>
            <a:pPr marL="0" algn="ctr">
              <a:spcAft>
                <a:spcPts val="300"/>
              </a:spcAft>
              <a:defRPr/>
            </a:pPr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Институт физико-технических проблем Севера им. В.П. Ларионова СО РАН</a:t>
            </a:r>
            <a:endParaRPr lang="ru-RU" sz="800" dirty="0">
              <a:solidFill>
                <a:srgbClr val="5B9BD5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C492CF2-6593-41A1-9481-8C41729C570C}"/>
              </a:ext>
            </a:extLst>
          </p:cNvPr>
          <p:cNvSpPr/>
          <p:nvPr/>
        </p:nvSpPr>
        <p:spPr>
          <a:xfrm>
            <a:off x="7951101" y="1450719"/>
            <a:ext cx="4103334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Авторы: </a:t>
            </a:r>
            <a:r>
              <a:rPr lang="ru-RU" sz="1400" b="1" i="1" dirty="0">
                <a:solidFill>
                  <a:srgbClr val="1B4089"/>
                </a:solidFill>
                <a:ea typeface="Verdana" pitchFamily="34" charset="0"/>
              </a:rPr>
              <a:t>к.т.н. Сидоров М.М.,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д.т.н. Голиков Н.И.</a:t>
            </a:r>
            <a:r>
              <a:rPr kumimoji="0" lang="ru-RU" sz="1400" b="1" i="1" u="none" strike="noStrike" kern="1200" cap="none" spc="0" normalizeH="0" noProof="0" dirty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 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Calibri"/>
              <a:ea typeface="Verdana" pitchFamily="34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DCE546-8599-4937-A42E-8F8261DEE433}"/>
              </a:ext>
            </a:extLst>
          </p:cNvPr>
          <p:cNvSpPr txBox="1"/>
          <p:nvPr/>
        </p:nvSpPr>
        <p:spPr>
          <a:xfrm>
            <a:off x="447833" y="6186071"/>
            <a:ext cx="11294512" cy="57707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marL="171450" lvl="0" indent="-1714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 sz="900" i="1"/>
            </a:lvl1pPr>
          </a:lstStyle>
          <a:p>
            <a:pPr marL="0" lvl="0" indent="0" algn="just">
              <a:buClr>
                <a:srgbClr val="70AD47">
                  <a:lumMod val="75000"/>
                </a:srgbClr>
              </a:buClr>
              <a:buNone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Публикаци</a:t>
            </a:r>
            <a:r>
              <a:rPr lang="ru-RU" sz="1050" b="1" i="0" noProof="0" dirty="0">
                <a:solidFill>
                  <a:srgbClr val="163470"/>
                </a:solidFill>
                <a:latin typeface="Calibri"/>
              </a:rPr>
              <a:t>и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lang="ru-RU" sz="1050" b="1" i="0" dirty="0">
                <a:solidFill>
                  <a:srgbClr val="163470"/>
                </a:solidFill>
              </a:rPr>
              <a:t> </a:t>
            </a:r>
          </a:p>
          <a:p>
            <a:pPr marL="0" lvl="0" indent="0" algn="just">
              <a:buClr>
                <a:srgbClr val="70AD47">
                  <a:lumMod val="75000"/>
                </a:srgbClr>
              </a:buClr>
              <a:buNone/>
              <a:defRPr/>
            </a:pPr>
            <a:r>
              <a:rPr lang="ru-RU" sz="1050" b="1" i="0" dirty="0">
                <a:solidFill>
                  <a:srgbClr val="163470"/>
                </a:solidFill>
              </a:rPr>
              <a:t>1. Сидоров М.М., Голиков Н.И. Остаточные сварочные напряжения монтажных соединений трубопроводов из низколегированных сталей, эксплуатирующихся в северных регионах // Сварка и диагностика, 2022. № 5. С.49-52. DOI: 10.52177/2071-5234_2022_05_49 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3DEFBE-CB8D-4087-BDC0-894957373080}"/>
              </a:ext>
            </a:extLst>
          </p:cNvPr>
          <p:cNvSpPr txBox="1"/>
          <p:nvPr/>
        </p:nvSpPr>
        <p:spPr>
          <a:xfrm>
            <a:off x="3920106" y="1709356"/>
            <a:ext cx="8134329" cy="4455169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>
            <a:defPPr>
              <a:defRPr lang="ru-RU"/>
            </a:defPPr>
            <a:lvl1pPr marL="171450" lvl="0" indent="-171450" algn="just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70AD47">
                  <a:lumMod val="75000"/>
                </a:srgbClr>
              </a:buClr>
              <a:buNone/>
              <a:defRPr/>
            </a:pPr>
            <a:r>
              <a:rPr lang="ru-RU" sz="1600" dirty="0">
                <a:solidFill>
                  <a:srgbClr val="163470"/>
                </a:solidFill>
                <a:latin typeface="Calibri"/>
              </a:rPr>
              <a:t>Экспериментально исследованы рентгеновским методом формирование остаточных сварочных напряжений (ОСН) в кольцевых стыковых соединениях труб диаметром 720 мм, с толщиной стенки 8 мм, из низколегированных хладостойких сталей 09Г2С и 13Г1С-У, выполненных электродуговой и автоматической сваркой под флюсом, в том числе в условиях низких климатических температур.</a:t>
            </a:r>
          </a:p>
          <a:p>
            <a:pPr marL="0" lvl="0" indent="0">
              <a:spcBef>
                <a:spcPts val="0"/>
              </a:spcBef>
              <a:buClr>
                <a:srgbClr val="70AD47">
                  <a:lumMod val="75000"/>
                </a:srgbClr>
              </a:buClr>
              <a:buNone/>
              <a:defRPr/>
            </a:pPr>
            <a:r>
              <a:rPr lang="ru-RU" sz="1600" dirty="0">
                <a:solidFill>
                  <a:srgbClr val="163470"/>
                </a:solidFill>
                <a:latin typeface="Calibri"/>
              </a:rPr>
              <a:t>Впервые показана, что при сварке монтажных стыков труб данного размера и марок сталей, уровень растягивающих ОСН, возникающие с внутренней стороны стенки труб, в осевом направлении выше, чем в кольцевом на 40-50%. Данные факты необходимо учитывать в случае проведения технической диагностики монтажных стыков трубопроводов в процессе их эксплуатации, в связи с тем, что наиболее вероятно, возникновение хрупких усталостных трещин в зоне корневых швов под действием ОСН. При этом данные трещины будут ориентированы вдоль сварного шва.</a:t>
            </a:r>
          </a:p>
          <a:p>
            <a:pPr marL="0" lvl="0" indent="0">
              <a:spcBef>
                <a:spcPts val="0"/>
              </a:spcBef>
              <a:buClr>
                <a:srgbClr val="70AD47">
                  <a:lumMod val="75000"/>
                </a:srgbClr>
              </a:buClr>
              <a:buNone/>
              <a:defRPr/>
            </a:pPr>
            <a:r>
              <a:rPr lang="ru-RU" sz="1600" dirty="0">
                <a:solidFill>
                  <a:srgbClr val="163470"/>
                </a:solidFill>
                <a:latin typeface="Calibri"/>
              </a:rPr>
              <a:t>Исследования в этом направлении могут позволить определить технологические параметры сварочного процесса, позволяющие регулировать вводимое </a:t>
            </a:r>
            <a:r>
              <a:rPr lang="ru-RU" sz="1600" dirty="0" err="1">
                <a:solidFill>
                  <a:srgbClr val="163470"/>
                </a:solidFill>
                <a:latin typeface="Calibri"/>
              </a:rPr>
              <a:t>тепловложение</a:t>
            </a:r>
            <a:r>
              <a:rPr lang="ru-RU" sz="1600" dirty="0">
                <a:solidFill>
                  <a:srgbClr val="163470"/>
                </a:solidFill>
                <a:latin typeface="Calibri"/>
              </a:rPr>
              <a:t> в металл, управлять возникающими ОСН и учитывать их на стадии проектирования металлоконструкций. Полученные новые фундаментальные результаты исследований открывают новые возможности повышения эксплуатационной надежности сварных конструкций Севера и Арктики.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69655E0-E323-4A25-A256-D57D3D46C9FB}"/>
              </a:ext>
            </a:extLst>
          </p:cNvPr>
          <p:cNvSpPr txBox="1">
            <a:spLocks/>
          </p:cNvSpPr>
          <p:nvPr/>
        </p:nvSpPr>
        <p:spPr>
          <a:xfrm>
            <a:off x="2026912" y="866340"/>
            <a:ext cx="8733804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>
                <a:solidFill>
                  <a:srgbClr val="163470"/>
                </a:solidFill>
                <a:latin typeface="+mn-lt"/>
                <a:ea typeface="+mn-ea"/>
                <a:cs typeface="+mn-cs"/>
              </a:rPr>
              <a:t>Остаточные сварочные напряжения в монтажных соединениях трубопроводов, эксплуатирующихся в условиях Севера</a:t>
            </a:r>
            <a:endParaRPr lang="ru-RU" sz="1800" b="1" dirty="0">
              <a:solidFill>
                <a:srgbClr val="16347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D11752-F7E4-4EA9-895F-3579A5F2E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4"/>
            <a:ext cx="18472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0D0F3D-6312-4900-BE29-5D1A20F23D92}"/>
              </a:ext>
            </a:extLst>
          </p:cNvPr>
          <p:cNvSpPr txBox="1"/>
          <p:nvPr/>
        </p:nvSpPr>
        <p:spPr>
          <a:xfrm>
            <a:off x="447833" y="4985744"/>
            <a:ext cx="3554232" cy="120032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lvl="0" algn="ctr">
              <a:defRPr/>
            </a:pPr>
            <a:r>
              <a:rPr lang="ru-RU" sz="1200" dirty="0">
                <a:solidFill>
                  <a:srgbClr val="163470"/>
                </a:solidFill>
              </a:rPr>
              <a:t>Рис. 1. Распределение ОСН с наружной (а) и внутренней (б) стороны стенки кольцевого стыка трубы диаметром 720 мм из стали 09Г2С, выполненной в условиях отрицательных температур: Z – расстояние от центра шва вдоль трубы, 1. Осевые, 2. Кольцевые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AFA8B4-5A5B-4C12-B0A7-41569CA1E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24" y="118828"/>
            <a:ext cx="756648" cy="76660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52DA6BE-0B70-4DCB-905C-9984653ED4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39" y="1569410"/>
            <a:ext cx="2796547" cy="173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DCCA20A-A437-4E73-894A-627DE0E1814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39" y="3395085"/>
            <a:ext cx="2645614" cy="159065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F7DF360-CCA2-4AA0-BF29-70E8C8EF1E49}"/>
              </a:ext>
            </a:extLst>
          </p:cNvPr>
          <p:cNvSpPr/>
          <p:nvPr/>
        </p:nvSpPr>
        <p:spPr>
          <a:xfrm>
            <a:off x="2910051" y="1580236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E900900-E2C5-4CD7-BCCE-C796658B1858}"/>
              </a:ext>
            </a:extLst>
          </p:cNvPr>
          <p:cNvSpPr/>
          <p:nvPr/>
        </p:nvSpPr>
        <p:spPr>
          <a:xfrm>
            <a:off x="2910051" y="3407910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322546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7901</TotalTime>
  <Words>969</Words>
  <Application>Microsoft Office PowerPoint</Application>
  <PresentationFormat>Широкоэкранный</PresentationFormat>
  <Paragraphs>43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Open Sans</vt:lpstr>
      <vt:lpstr>Times New Roman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Голышева</dc:creator>
  <cp:lastModifiedBy>79142710168</cp:lastModifiedBy>
  <cp:revision>641</cp:revision>
  <cp:lastPrinted>2020-01-14T01:52:00Z</cp:lastPrinted>
  <dcterms:created xsi:type="dcterms:W3CDTF">2019-05-20T10:35:54Z</dcterms:created>
  <dcterms:modified xsi:type="dcterms:W3CDTF">2025-05-22T05:10:56Z</dcterms:modified>
</cp:coreProperties>
</file>